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8"/>
  </p:notesMasterIdLst>
  <p:sldIdLst>
    <p:sldId id="256" r:id="rId2"/>
    <p:sldId id="284" r:id="rId3"/>
    <p:sldId id="304" r:id="rId4"/>
    <p:sldId id="305" r:id="rId5"/>
    <p:sldId id="306" r:id="rId6"/>
    <p:sldId id="307" r:id="rId7"/>
    <p:sldId id="303" r:id="rId8"/>
    <p:sldId id="288" r:id="rId9"/>
    <p:sldId id="289" r:id="rId10"/>
    <p:sldId id="308" r:id="rId11"/>
    <p:sldId id="309" r:id="rId12"/>
    <p:sldId id="290" r:id="rId13"/>
    <p:sldId id="310" r:id="rId14"/>
    <p:sldId id="293" r:id="rId15"/>
    <p:sldId id="311" r:id="rId16"/>
    <p:sldId id="312" r:id="rId17"/>
    <p:sldId id="294" r:id="rId18"/>
    <p:sldId id="313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14" r:id="rId27"/>
  </p:sldIdLst>
  <p:sldSz cx="9144000" cy="5143500" type="screen16x9"/>
  <p:notesSz cx="6858000" cy="9144000"/>
  <p:embeddedFontLst>
    <p:embeddedFont>
      <p:font typeface="Prata" panose="020B0604020202020204" charset="0"/>
      <p:regular r:id="rId29"/>
    </p:embeddedFont>
    <p:embeddedFont>
      <p:font typeface="Titillium Web Light" panose="000004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03859-58CF-4B44-BA4C-774A5BDC2966}" v="357" dt="2024-08-30T01:14:43.509"/>
  </p1510:revLst>
</p1510:revInfo>
</file>

<file path=ppt/tableStyles.xml><?xml version="1.0" encoding="utf-8"?>
<a:tblStyleLst xmlns:a="http://schemas.openxmlformats.org/drawingml/2006/main" def="{7D1DD556-F7C8-4EA3-BDBE-95DDA9097E2A}">
  <a:tblStyle styleId="{7D1DD556-F7C8-4EA3-BDBE-95DDA9097E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1" autoAdjust="0"/>
    <p:restoredTop sz="94660"/>
  </p:normalViewPr>
  <p:slideViewPr>
    <p:cSldViewPr snapToGrid="0">
      <p:cViewPr varScale="1">
        <p:scale>
          <a:sx n="90" d="100"/>
          <a:sy n="90" d="100"/>
        </p:scale>
        <p:origin x="92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706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263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776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715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74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48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636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039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67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806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597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367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496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265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406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70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02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14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43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0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091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22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98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3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571ef5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571ef5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1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75775" y="1099332"/>
            <a:ext cx="5348700" cy="248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075776" y="3587700"/>
            <a:ext cx="5348700" cy="47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1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1"/>
          <p:cNvSpPr txBox="1"/>
          <p:nvPr/>
        </p:nvSpPr>
        <p:spPr>
          <a:xfrm>
            <a:off x="6702725" y="4743850"/>
            <a:ext cx="1721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PREVENTING CYBER-BULLYING</a:t>
            </a:r>
            <a:endParaRPr sz="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147" name="Google Shape;147;p31"/>
          <p:cNvCxnSpPr>
            <a:stCxn id="146" idx="1"/>
          </p:cNvCxnSpPr>
          <p:nvPr/>
        </p:nvCxnSpPr>
        <p:spPr>
          <a:xfrm rot="10800000">
            <a:off x="-13075" y="4863550"/>
            <a:ext cx="6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 rotWithShape="1">
          <a:blip r:embed="rId2">
            <a:alphaModFix/>
          </a:blip>
          <a:srcRect t="7849" b="7840"/>
          <a:stretch/>
        </p:blipFill>
        <p:spPr>
          <a:xfrm>
            <a:off x="0" y="-345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2"/>
          <p:cNvSpPr/>
          <p:nvPr/>
        </p:nvSpPr>
        <p:spPr>
          <a:xfrm>
            <a:off x="6475" y="-6475"/>
            <a:ext cx="9144000" cy="5143500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32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32"/>
          <p:cNvSpPr txBox="1"/>
          <p:nvPr/>
        </p:nvSpPr>
        <p:spPr>
          <a:xfrm>
            <a:off x="6702725" y="4743850"/>
            <a:ext cx="1721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PREVENTING CYBER-BULLYING</a:t>
            </a:r>
            <a:endParaRPr sz="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153" name="Google Shape;153;p32"/>
          <p:cNvCxnSpPr>
            <a:stCxn id="152" idx="1"/>
          </p:cNvCxnSpPr>
          <p:nvPr/>
        </p:nvCxnSpPr>
        <p:spPr>
          <a:xfrm rot="10800000">
            <a:off x="-13075" y="4863550"/>
            <a:ext cx="6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2">
            <a:alphaModFix/>
          </a:blip>
          <a:srcRect t="7805" b="7805"/>
          <a:stretch/>
        </p:blipFill>
        <p:spPr>
          <a:xfrm>
            <a:off x="1025" y="0"/>
            <a:ext cx="91400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/>
          <p:nvPr/>
        </p:nvSpPr>
        <p:spPr>
          <a:xfrm>
            <a:off x="10500" y="-6475"/>
            <a:ext cx="9130500" cy="5143500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33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3"/>
          <p:cNvSpPr txBox="1"/>
          <p:nvPr/>
        </p:nvSpPr>
        <p:spPr>
          <a:xfrm>
            <a:off x="6702725" y="4743850"/>
            <a:ext cx="1721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PREVENTING CYBER-BULLYING</a:t>
            </a:r>
            <a:endParaRPr sz="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159" name="Google Shape;159;p33"/>
          <p:cNvCxnSpPr>
            <a:stCxn id="158" idx="1"/>
          </p:cNvCxnSpPr>
          <p:nvPr/>
        </p:nvCxnSpPr>
        <p:spPr>
          <a:xfrm rot="10800000">
            <a:off x="-13075" y="4863550"/>
            <a:ext cx="6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●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○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■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●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○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■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●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○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 Light"/>
              <a:buChar char="■"/>
              <a:defRPr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7" r:id="rId3"/>
    <p:sldLayoutId id="2147483678" r:id="rId4"/>
    <p:sldLayoutId id="214748367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ctrTitle"/>
          </p:nvPr>
        </p:nvSpPr>
        <p:spPr>
          <a:xfrm>
            <a:off x="3795300" y="728171"/>
            <a:ext cx="5348700" cy="17644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Practică 2024 – Proiect de integrare a cunoștințelor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Google Shape;174;p37"/>
          <p:cNvSpPr txBox="1">
            <a:spLocks noGrp="1"/>
          </p:cNvSpPr>
          <p:nvPr>
            <p:ph type="subTitle" idx="1"/>
          </p:nvPr>
        </p:nvSpPr>
        <p:spPr>
          <a:xfrm>
            <a:off x="5071189" y="2722149"/>
            <a:ext cx="2796922" cy="1965531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ECHIPĂ: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Farkas Andrei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Vlad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Titusz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Boros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Darius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Puie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Stanciulescu Cristian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Pascu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Neos | Security - Assembly">
            <a:extLst>
              <a:ext uri="{FF2B5EF4-FFF2-40B4-BE49-F238E27FC236}">
                <a16:creationId xmlns:a16="http://schemas.microsoft.com/office/drawing/2014/main" id="{683B0BAA-9B55-06EB-E6DF-88CE6827B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b="2601"/>
          <a:stretch/>
        </p:blipFill>
        <p:spPr bwMode="auto">
          <a:xfrm>
            <a:off x="197477" y="907838"/>
            <a:ext cx="3909441" cy="33278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5;p2">
            <a:extLst>
              <a:ext uri="{FF2B5EF4-FFF2-40B4-BE49-F238E27FC236}">
                <a16:creationId xmlns:a16="http://schemas.microsoft.com/office/drawing/2014/main" id="{1042BB12-12B7-BA6F-523F-1F2D3482C279}"/>
              </a:ext>
            </a:extLst>
          </p:cNvPr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-1580217" y="-59696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;p2">
            <a:extLst>
              <a:ext uri="{FF2B5EF4-FFF2-40B4-BE49-F238E27FC236}">
                <a16:creationId xmlns:a16="http://schemas.microsoft.com/office/drawing/2014/main" id="{E541E386-9B38-008B-C0FF-8F37377C4FC6}"/>
              </a:ext>
            </a:extLst>
          </p:cNvPr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 rot="10800000" flipH="1">
            <a:off x="-1532152" y="2121308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2222918-08EA-AA99-E3E8-F658062B14D3}"/>
              </a:ext>
            </a:extLst>
          </p:cNvPr>
          <p:cNvSpPr/>
          <p:nvPr/>
        </p:nvSpPr>
        <p:spPr>
          <a:xfrm>
            <a:off x="-1829812" y="-891861"/>
            <a:ext cx="2416667" cy="689065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AE8DD-856C-CB5E-A058-993B357236B7}"/>
              </a:ext>
            </a:extLst>
          </p:cNvPr>
          <p:cNvSpPr txBox="1"/>
          <p:nvPr/>
        </p:nvSpPr>
        <p:spPr>
          <a:xfrm>
            <a:off x="5162034" y="0"/>
            <a:ext cx="4075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ATRIBUIREA 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MODURILOR 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PORTURILOR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4595;p63">
            <a:extLst>
              <a:ext uri="{FF2B5EF4-FFF2-40B4-BE49-F238E27FC236}">
                <a16:creationId xmlns:a16="http://schemas.microsoft.com/office/drawing/2014/main" id="{6E8A7B48-DBFF-7309-0E08-06382A789145}"/>
              </a:ext>
            </a:extLst>
          </p:cNvPr>
          <p:cNvSpPr/>
          <p:nvPr/>
        </p:nvSpPr>
        <p:spPr>
          <a:xfrm>
            <a:off x="5576103" y="-1173552"/>
            <a:ext cx="3315262" cy="3316169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2E0F63-829A-73CC-F151-69DA992C715F}"/>
              </a:ext>
            </a:extLst>
          </p:cNvPr>
          <p:cNvGrpSpPr/>
          <p:nvPr/>
        </p:nvGrpSpPr>
        <p:grpSpPr>
          <a:xfrm>
            <a:off x="5462021" y="1064689"/>
            <a:ext cx="3386305" cy="3314969"/>
            <a:chOff x="-1237593" y="1414766"/>
            <a:chExt cx="3386305" cy="331496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39C1155-9A29-48A5-F6F6-F5EF4EADA7E0}"/>
                </a:ext>
              </a:extLst>
            </p:cNvPr>
            <p:cNvSpPr/>
            <p:nvPr/>
          </p:nvSpPr>
          <p:spPr>
            <a:xfrm>
              <a:off x="-1237593" y="1414766"/>
              <a:ext cx="3386305" cy="331496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ED2410B-4E7D-63F2-3546-8348518B1A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02" r="79050" b="59381"/>
            <a:stretch/>
          </p:blipFill>
          <p:spPr bwMode="auto">
            <a:xfrm>
              <a:off x="-1136031" y="2489629"/>
              <a:ext cx="3183178" cy="202081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4B234C-2EBA-80FB-BDFC-79AAD8C44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5160" y="1538279"/>
              <a:ext cx="2661435" cy="830997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rgbClr val="002060"/>
              </a:solidFill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switchport mode access 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configurează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un port al switch-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ului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ca un port de 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acces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Acest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mod face ca 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portul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să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fie 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asociat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unui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sz="1200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singur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VLAN.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64420-1199-72F6-B1DA-60044AF8D26A}"/>
              </a:ext>
            </a:extLst>
          </p:cNvPr>
          <p:cNvGrpSpPr/>
          <p:nvPr/>
        </p:nvGrpSpPr>
        <p:grpSpPr>
          <a:xfrm>
            <a:off x="757635" y="6931"/>
            <a:ext cx="4472798" cy="4432334"/>
            <a:chOff x="-2176989" y="1079769"/>
            <a:chExt cx="4881278" cy="483711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EBF419C-D5B9-9A55-37EA-B25763698F1F}"/>
                </a:ext>
              </a:extLst>
            </p:cNvPr>
            <p:cNvSpPr/>
            <p:nvPr/>
          </p:nvSpPr>
          <p:spPr>
            <a:xfrm>
              <a:off x="-2176989" y="1079769"/>
              <a:ext cx="4881278" cy="483711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E6C629A-1051-B712-CEC5-C0978D7B03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3" t="29714" r="60308" b="19021"/>
            <a:stretch/>
          </p:blipFill>
          <p:spPr bwMode="auto">
            <a:xfrm>
              <a:off x="-2052489" y="2359240"/>
              <a:ext cx="4557632" cy="32869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D182FD81-0089-0D89-157B-1771E87CC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84206" y="1280021"/>
              <a:ext cx="4021066" cy="954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2060"/>
              </a:solidFill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switchport mode trunk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configurează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un port al switch-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ului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ca un port de tip trunk.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Acest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mod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permite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portului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să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transporte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trafic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pentru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mai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multe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VLAN-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uri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simultan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4BC863F-1FFE-87E4-AF74-B36046B3E080}"/>
              </a:ext>
            </a:extLst>
          </p:cNvPr>
          <p:cNvSpPr txBox="1"/>
          <p:nvPr/>
        </p:nvSpPr>
        <p:spPr>
          <a:xfrm>
            <a:off x="5838105" y="29610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05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4595;p63">
            <a:extLst>
              <a:ext uri="{FF2B5EF4-FFF2-40B4-BE49-F238E27FC236}">
                <a16:creationId xmlns:a16="http://schemas.microsoft.com/office/drawing/2014/main" id="{6E8A7B48-DBFF-7309-0E08-06382A789145}"/>
              </a:ext>
            </a:extLst>
          </p:cNvPr>
          <p:cNvSpPr/>
          <p:nvPr/>
        </p:nvSpPr>
        <p:spPr>
          <a:xfrm>
            <a:off x="1516928" y="1474648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1028A-CCBE-A357-0B43-42228712CBB3}"/>
              </a:ext>
            </a:extLst>
          </p:cNvPr>
          <p:cNvSpPr txBox="1"/>
          <p:nvPr/>
        </p:nvSpPr>
        <p:spPr>
          <a:xfrm>
            <a:off x="286535" y="203407"/>
            <a:ext cx="421108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b="0" dirty="0">
              <a:solidFill>
                <a:schemeClr val="accent6"/>
              </a:solidFill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Configurare</a:t>
            </a:r>
            <a:r>
              <a:rPr lang="en-US" sz="1600" b="1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1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Rootbridge</a:t>
            </a:r>
            <a:r>
              <a:rPr lang="en-US" sz="1600" b="1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1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în</a:t>
            </a:r>
            <a:r>
              <a:rPr lang="en-US" sz="1600" b="1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 Site A: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  </a:t>
            </a:r>
            <a:r>
              <a:rPr lang="en-US" sz="14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Comanda</a:t>
            </a:r>
            <a:r>
              <a:rPr lang="en-US" sz="14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en-US" sz="14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spanning-tree </a:t>
            </a:r>
            <a:r>
              <a:rPr lang="en-US" sz="14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vlan</a:t>
            </a:r>
            <a:r>
              <a:rPr lang="en-US" sz="14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 [</a:t>
            </a:r>
            <a:r>
              <a:rPr lang="en-US" sz="14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număr_vlan</a:t>
            </a:r>
            <a:r>
              <a:rPr lang="en-US" sz="14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] root </a:t>
            </a:r>
            <a:endParaRPr lang="ro-RO" sz="1400" b="1" i="0" u="none" strike="noStrike" dirty="0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o-RO" b="1" dirty="0">
                <a:solidFill>
                  <a:schemeClr val="accent6"/>
                </a:solidFill>
                <a:latin typeface="Times New Roman" panose="02020603050405020304" pitchFamily="18" charset="0"/>
              </a:rPr>
              <a:t>			</a:t>
            </a:r>
            <a:r>
              <a:rPr lang="en-US" sz="14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primary</a:t>
            </a:r>
            <a:endParaRPr lang="en-US" b="0" dirty="0">
              <a:solidFill>
                <a:schemeClr val="accent6"/>
              </a:solidFill>
              <a:effectLst/>
            </a:endParaRPr>
          </a:p>
          <a:p>
            <a:br>
              <a:rPr lang="en-US" dirty="0">
                <a:solidFill>
                  <a:schemeClr val="accent6"/>
                </a:solidFill>
              </a:rPr>
            </a:br>
            <a:endParaRPr lang="ro-RO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EDE2D-DDBB-65E1-4CC2-F07837FCCF88}"/>
              </a:ext>
            </a:extLst>
          </p:cNvPr>
          <p:cNvSpPr txBox="1"/>
          <p:nvPr/>
        </p:nvSpPr>
        <p:spPr>
          <a:xfrm>
            <a:off x="-35095" y="3768093"/>
            <a:ext cx="2617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Creare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vlanuri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0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      (enter)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      (enter)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7EC0D0-0848-B54F-D5A3-9E80840D7A51}"/>
              </a:ext>
            </a:extLst>
          </p:cNvPr>
          <p:cNvSpPr txBox="1"/>
          <p:nvPr/>
        </p:nvSpPr>
        <p:spPr>
          <a:xfrm>
            <a:off x="4879635" y="3053685"/>
            <a:ext cx="3966346" cy="1477328"/>
          </a:xfrm>
          <a:prstGeom prst="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Spanning Tree Protocol (STP)</a:t>
            </a:r>
            <a:endParaRPr 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STP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protocol de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rețea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buclele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topologiile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rețea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Ethernet.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bridge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switch-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servește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drept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punct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referință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toate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celelalte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switch-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dintr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STP.</a:t>
            </a:r>
            <a:endParaRPr lang="ro-RO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09FDB56D-9253-6B90-4BE4-1AF5D9A98BF1}"/>
              </a:ext>
            </a:extLst>
          </p:cNvPr>
          <p:cNvSpPr/>
          <p:nvPr/>
        </p:nvSpPr>
        <p:spPr>
          <a:xfrm rot="10800000">
            <a:off x="4572000" y="308181"/>
            <a:ext cx="4581619" cy="2666658"/>
          </a:xfrm>
          <a:prstGeom prst="round2Same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B7B9CC-5DEB-8DB1-C051-494ADAE0F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/>
          <a:stretch/>
        </p:blipFill>
        <p:spPr bwMode="auto">
          <a:xfrm>
            <a:off x="4646381" y="472812"/>
            <a:ext cx="4432855" cy="216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Google Shape;175;p37">
            <a:extLst>
              <a:ext uri="{FF2B5EF4-FFF2-40B4-BE49-F238E27FC236}">
                <a16:creationId xmlns:a16="http://schemas.microsoft.com/office/drawing/2014/main" id="{A25C26AF-1BA1-AA3A-E69C-0B38E53D666F}"/>
              </a:ext>
            </a:extLst>
          </p:cNvPr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2222918-08EA-AA99-E3E8-F658062B14D3}"/>
              </a:ext>
            </a:extLst>
          </p:cNvPr>
          <p:cNvSpPr/>
          <p:nvPr/>
        </p:nvSpPr>
        <p:spPr>
          <a:xfrm rot="5400000">
            <a:off x="-1932472" y="-873576"/>
            <a:ext cx="2416667" cy="689065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AE8DD-856C-CB5E-A058-993B357236B7}"/>
              </a:ext>
            </a:extLst>
          </p:cNvPr>
          <p:cNvSpPr txBox="1"/>
          <p:nvPr/>
        </p:nvSpPr>
        <p:spPr>
          <a:xfrm>
            <a:off x="-250616" y="2000472"/>
            <a:ext cx="3048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CONFIGURAREA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VLANURILOR ȘI A 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ROOTBRIDGE-ULUI</a:t>
            </a:r>
            <a:endParaRPr lang="ro-RO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233882-0AB0-81A8-9D6A-0913F26ED104}"/>
              </a:ext>
            </a:extLst>
          </p:cNvPr>
          <p:cNvSpPr txBox="1"/>
          <p:nvPr/>
        </p:nvSpPr>
        <p:spPr>
          <a:xfrm>
            <a:off x="2737641" y="112553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5F16B-E119-6CCA-76D9-A3055E5A3B76}"/>
              </a:ext>
            </a:extLst>
          </p:cNvPr>
          <p:cNvSpPr txBox="1"/>
          <p:nvPr/>
        </p:nvSpPr>
        <p:spPr>
          <a:xfrm>
            <a:off x="2721187" y="361785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2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2222918-08EA-AA99-E3E8-F658062B14D3}"/>
              </a:ext>
            </a:extLst>
          </p:cNvPr>
          <p:cNvSpPr/>
          <p:nvPr/>
        </p:nvSpPr>
        <p:spPr>
          <a:xfrm rot="5400000">
            <a:off x="572013" y="-13630751"/>
            <a:ext cx="7979191" cy="21093551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Google Shape;4595;p63">
            <a:extLst>
              <a:ext uri="{FF2B5EF4-FFF2-40B4-BE49-F238E27FC236}">
                <a16:creationId xmlns:a16="http://schemas.microsoft.com/office/drawing/2014/main" id="{86580163-0A63-7F46-BE86-53BBDB456C03}"/>
              </a:ext>
            </a:extLst>
          </p:cNvPr>
          <p:cNvSpPr/>
          <p:nvPr/>
        </p:nvSpPr>
        <p:spPr>
          <a:xfrm>
            <a:off x="6922713" y="1098080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D505C-5BBC-940E-EA47-007B44E7A5FE}"/>
              </a:ext>
            </a:extLst>
          </p:cNvPr>
          <p:cNvSpPr txBox="1"/>
          <p:nvPr/>
        </p:nvSpPr>
        <p:spPr>
          <a:xfrm>
            <a:off x="85457" y="1007048"/>
            <a:ext cx="68372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alocarea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IP-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urilor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PC-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address [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ultimul_IP_disponibil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[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masca_subrețelei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en-US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router: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address [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primul_IP_disponibil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[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masca_subrețelei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switch-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address [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penultimul_IP_disponibil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[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masca_subrețelei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7F7B4-243B-29A2-40D9-A5039AE7452D}"/>
              </a:ext>
            </a:extLst>
          </p:cNvPr>
          <p:cNvSpPr txBox="1"/>
          <p:nvPr/>
        </p:nvSpPr>
        <p:spPr>
          <a:xfrm>
            <a:off x="85457" y="169493"/>
            <a:ext cx="6837255" cy="479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CONFIGURARE IP-URI SUBNETATE &amp; OSPF</a:t>
            </a:r>
            <a:endParaRPr kumimoji="0" lang="en-US" altLang="en-US" sz="900" b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74664-17E3-6304-4A78-7791F81EC0BB}"/>
              </a:ext>
            </a:extLst>
          </p:cNvPr>
          <p:cNvSpPr txBox="1"/>
          <p:nvPr/>
        </p:nvSpPr>
        <p:spPr>
          <a:xfrm>
            <a:off x="109130" y="2062583"/>
            <a:ext cx="68372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OSPF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router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ospf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[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ip_network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[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wildcard_mask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area 0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passive-interface [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interfață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599FC2-15AE-6571-C65D-DFC0A3A370F9}"/>
              </a:ext>
            </a:extLst>
          </p:cNvPr>
          <p:cNvGrpSpPr/>
          <p:nvPr/>
        </p:nvGrpSpPr>
        <p:grpSpPr>
          <a:xfrm>
            <a:off x="350199" y="3062101"/>
            <a:ext cx="7029601" cy="1966637"/>
            <a:chOff x="-102027" y="2948320"/>
            <a:chExt cx="7029601" cy="196663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2ECB773-647F-D707-35C5-467E2D6F079D}"/>
                </a:ext>
              </a:extLst>
            </p:cNvPr>
            <p:cNvSpPr/>
            <p:nvPr/>
          </p:nvSpPr>
          <p:spPr>
            <a:xfrm>
              <a:off x="-102027" y="2948320"/>
              <a:ext cx="7029601" cy="19666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38DD9EF1-6F80-1AF7-306D-83F6285D2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7" y="3108440"/>
              <a:ext cx="6705600" cy="160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oogle Shape;4595;p63">
            <a:extLst>
              <a:ext uri="{FF2B5EF4-FFF2-40B4-BE49-F238E27FC236}">
                <a16:creationId xmlns:a16="http://schemas.microsoft.com/office/drawing/2014/main" id="{DE28DA50-3ECB-98BF-A0AF-98651CC84DF3}"/>
              </a:ext>
            </a:extLst>
          </p:cNvPr>
          <p:cNvSpPr/>
          <p:nvPr/>
        </p:nvSpPr>
        <p:spPr>
          <a:xfrm>
            <a:off x="7641644" y="162920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595;p63">
            <a:extLst>
              <a:ext uri="{FF2B5EF4-FFF2-40B4-BE49-F238E27FC236}">
                <a16:creationId xmlns:a16="http://schemas.microsoft.com/office/drawing/2014/main" id="{7AC8B66C-F27E-D219-E42D-D33414F08AE3}"/>
              </a:ext>
            </a:extLst>
          </p:cNvPr>
          <p:cNvSpPr/>
          <p:nvPr/>
        </p:nvSpPr>
        <p:spPr>
          <a:xfrm>
            <a:off x="8461433" y="2195180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FDE42A-3D52-D214-D66A-DE42B9B44BC2}"/>
              </a:ext>
            </a:extLst>
          </p:cNvPr>
          <p:cNvSpPr txBox="1"/>
          <p:nvPr/>
        </p:nvSpPr>
        <p:spPr>
          <a:xfrm>
            <a:off x="479913" y="135034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06E84-44BD-3719-690B-DE6DBF3FBBFC}"/>
              </a:ext>
            </a:extLst>
          </p:cNvPr>
          <p:cNvSpPr txBox="1"/>
          <p:nvPr/>
        </p:nvSpPr>
        <p:spPr>
          <a:xfrm>
            <a:off x="479913" y="242158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9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2222918-08EA-AA99-E3E8-F658062B14D3}"/>
              </a:ext>
            </a:extLst>
          </p:cNvPr>
          <p:cNvSpPr/>
          <p:nvPr/>
        </p:nvSpPr>
        <p:spPr>
          <a:xfrm>
            <a:off x="-3403116" y="-12105113"/>
            <a:ext cx="7979191" cy="21093551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Google Shape;4595;p63">
            <a:extLst>
              <a:ext uri="{FF2B5EF4-FFF2-40B4-BE49-F238E27FC236}">
                <a16:creationId xmlns:a16="http://schemas.microsoft.com/office/drawing/2014/main" id="{86580163-0A63-7F46-BE86-53BBDB456C03}"/>
              </a:ext>
            </a:extLst>
          </p:cNvPr>
          <p:cNvSpPr/>
          <p:nvPr/>
        </p:nvSpPr>
        <p:spPr>
          <a:xfrm>
            <a:off x="7100383" y="2345559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7F7B4-243B-29A2-40D9-A5039AE7452D}"/>
              </a:ext>
            </a:extLst>
          </p:cNvPr>
          <p:cNvSpPr txBox="1"/>
          <p:nvPr/>
        </p:nvSpPr>
        <p:spPr>
          <a:xfrm>
            <a:off x="145143" y="1406673"/>
            <a:ext cx="4280393" cy="2677656"/>
          </a:xfrm>
          <a:prstGeom prst="rect">
            <a:avLst/>
          </a:prstGeom>
          <a:noFill/>
          <a:ln w="38100">
            <a:solidFill>
              <a:srgbClr val="0070C0"/>
            </a:solidFill>
            <a:prstDash val="lgDashDot"/>
          </a:ln>
        </p:spPr>
        <p:txBody>
          <a:bodyPr wrap="square">
            <a:spAutoFit/>
          </a:bodyPr>
          <a:lstStyle/>
          <a:p>
            <a:pPr algn="ctr"/>
            <a:endParaRPr kumimoji="0" lang="en-US" altLang="en-US" sz="2400" b="1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RUTĂ DEFAULT</a:t>
            </a:r>
          </a:p>
          <a:p>
            <a:pPr algn="ctr"/>
            <a:endParaRPr lang="en-US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RUTĂ STATICĂ</a:t>
            </a:r>
          </a:p>
          <a:p>
            <a:pPr algn="ctr"/>
            <a:endParaRPr lang="en-US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TESTARE CONECTIVITATE</a:t>
            </a:r>
          </a:p>
          <a:p>
            <a:pPr algn="ctr"/>
            <a:endParaRPr kumimoji="0" lang="en-US" altLang="en-US" sz="2400" b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FDE42A-3D52-D214-D66A-DE42B9B44BC2}"/>
              </a:ext>
            </a:extLst>
          </p:cNvPr>
          <p:cNvSpPr txBox="1"/>
          <p:nvPr/>
        </p:nvSpPr>
        <p:spPr>
          <a:xfrm>
            <a:off x="8642865" y="37770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06E84-44BD-3719-690B-DE6DBF3FBBFC}"/>
              </a:ext>
            </a:extLst>
          </p:cNvPr>
          <p:cNvSpPr txBox="1"/>
          <p:nvPr/>
        </p:nvSpPr>
        <p:spPr>
          <a:xfrm>
            <a:off x="8666619" y="159669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48C09-65EF-BA5D-A171-E765E51BB0BF}"/>
              </a:ext>
            </a:extLst>
          </p:cNvPr>
          <p:cNvSpPr txBox="1"/>
          <p:nvPr/>
        </p:nvSpPr>
        <p:spPr>
          <a:xfrm>
            <a:off x="4624940" y="461638"/>
            <a:ext cx="5237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Configurare</a:t>
            </a:r>
            <a:r>
              <a:rPr lang="en-US" sz="160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rută</a:t>
            </a:r>
            <a:r>
              <a:rPr lang="en-US" sz="160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route 0.0.0.0 0.0.0.0 [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next_hop_ip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600" b="0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6C8E9-219C-D23E-1A84-BFC740978D05}"/>
              </a:ext>
            </a:extLst>
          </p:cNvPr>
          <p:cNvSpPr txBox="1"/>
          <p:nvPr/>
        </p:nvSpPr>
        <p:spPr>
          <a:xfrm>
            <a:off x="4616888" y="1684086"/>
            <a:ext cx="5389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Rutare</a:t>
            </a:r>
            <a:r>
              <a:rPr lang="en-US" sz="160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statică</a:t>
            </a:r>
            <a:r>
              <a:rPr lang="en-US" sz="160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route [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rețea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[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masca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[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next_hop_ip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b="0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42EDD5-95E5-FA60-C239-EA8FD55F5FF8}"/>
              </a:ext>
            </a:extLst>
          </p:cNvPr>
          <p:cNvSpPr txBox="1"/>
          <p:nvPr/>
        </p:nvSpPr>
        <p:spPr>
          <a:xfrm>
            <a:off x="4624940" y="2834021"/>
            <a:ext cx="281767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1" i="1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Testare</a:t>
            </a:r>
            <a:r>
              <a:rPr lang="en-US" b="1" i="1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Conectivitate</a:t>
            </a:r>
            <a:r>
              <a:rPr lang="en-US" b="1" i="1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lang="en-US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0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just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ping [</a:t>
            </a:r>
            <a:r>
              <a:rPr lang="en-US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ip_destinație</a:t>
            </a:r>
            <a:r>
              <a:rPr lang="en-US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lang="en-US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troubleshoot:</a:t>
            </a:r>
            <a:endParaRPr lang="en-US" b="0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traceroute [</a:t>
            </a:r>
            <a:r>
              <a:rPr lang="en-US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ip_destinație</a:t>
            </a:r>
            <a:r>
              <a:rPr lang="en-US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endParaRPr lang="en-US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tracert</a:t>
            </a:r>
            <a:r>
              <a:rPr lang="en-US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(windows)</a:t>
            </a:r>
          </a:p>
        </p:txBody>
      </p:sp>
      <p:sp>
        <p:nvSpPr>
          <p:cNvPr id="22" name="Google Shape;4595;p63">
            <a:extLst>
              <a:ext uri="{FF2B5EF4-FFF2-40B4-BE49-F238E27FC236}">
                <a16:creationId xmlns:a16="http://schemas.microsoft.com/office/drawing/2014/main" id="{3E1E7479-D1CA-1D6F-31CD-E115CEAF583D}"/>
              </a:ext>
            </a:extLst>
          </p:cNvPr>
          <p:cNvSpPr/>
          <p:nvPr/>
        </p:nvSpPr>
        <p:spPr>
          <a:xfrm>
            <a:off x="7726272" y="3531137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595;p63">
            <a:extLst>
              <a:ext uri="{FF2B5EF4-FFF2-40B4-BE49-F238E27FC236}">
                <a16:creationId xmlns:a16="http://schemas.microsoft.com/office/drawing/2014/main" id="{90949CB3-44A3-CA75-B02F-046E2EE2C66F}"/>
              </a:ext>
            </a:extLst>
          </p:cNvPr>
          <p:cNvSpPr/>
          <p:nvPr/>
        </p:nvSpPr>
        <p:spPr>
          <a:xfrm>
            <a:off x="8272355" y="2484653"/>
            <a:ext cx="1366832" cy="13672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4DEA46-A059-0615-BDF3-66ACB5AD05A4}"/>
              </a:ext>
            </a:extLst>
          </p:cNvPr>
          <p:cNvSpPr txBox="1"/>
          <p:nvPr/>
        </p:nvSpPr>
        <p:spPr>
          <a:xfrm>
            <a:off x="6733406" y="279948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19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2222918-08EA-AA99-E3E8-F658062B14D3}"/>
              </a:ext>
            </a:extLst>
          </p:cNvPr>
          <p:cNvSpPr/>
          <p:nvPr/>
        </p:nvSpPr>
        <p:spPr>
          <a:xfrm rot="10800000">
            <a:off x="5537140" y="-16678930"/>
            <a:ext cx="7979191" cy="21093551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Google Shape;4595;p63">
            <a:extLst>
              <a:ext uri="{FF2B5EF4-FFF2-40B4-BE49-F238E27FC236}">
                <a16:creationId xmlns:a16="http://schemas.microsoft.com/office/drawing/2014/main" id="{F847B89C-9A76-4A53-7F12-F114107022F0}"/>
              </a:ext>
            </a:extLst>
          </p:cNvPr>
          <p:cNvSpPr/>
          <p:nvPr/>
        </p:nvSpPr>
        <p:spPr>
          <a:xfrm>
            <a:off x="4818577" y="1537858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C127F-324B-F7F0-A333-93391FE52DCC}"/>
              </a:ext>
            </a:extLst>
          </p:cNvPr>
          <p:cNvSpPr txBox="1"/>
          <p:nvPr/>
        </p:nvSpPr>
        <p:spPr>
          <a:xfrm>
            <a:off x="352453" y="350823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CC0EC-BDE7-4DE9-0DA2-F72FD47F1A3A}"/>
              </a:ext>
            </a:extLst>
          </p:cNvPr>
          <p:cNvSpPr txBox="1"/>
          <p:nvPr/>
        </p:nvSpPr>
        <p:spPr>
          <a:xfrm>
            <a:off x="352453" y="159094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4D8EB-600C-6809-EA75-D3AAED7EA05D}"/>
              </a:ext>
            </a:extLst>
          </p:cNvPr>
          <p:cNvSpPr txBox="1"/>
          <p:nvPr/>
        </p:nvSpPr>
        <p:spPr>
          <a:xfrm>
            <a:off x="-6506" y="3114623"/>
            <a:ext cx="517031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Configurare</a:t>
            </a:r>
            <a:r>
              <a:rPr lang="en-US" sz="1600" b="1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 DHCP pe R1:</a:t>
            </a:r>
          </a:p>
          <a:p>
            <a:pPr indent="-228600" algn="just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	</a:t>
            </a:r>
            <a:r>
              <a:rPr lang="en-US" sz="14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Comenzi</a:t>
            </a:r>
            <a:r>
              <a:rPr lang="en-US" sz="14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similare</a:t>
            </a:r>
            <a:r>
              <a:rPr lang="en-US" sz="14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 cu </a:t>
            </a:r>
            <a:r>
              <a:rPr lang="en-US" sz="14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cele</a:t>
            </a:r>
            <a:r>
              <a:rPr lang="en-US" sz="14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 de la R3, </a:t>
            </a:r>
          </a:p>
          <a:p>
            <a:pPr indent="-22860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</a:rPr>
              <a:t>		</a:t>
            </a:r>
            <a:r>
              <a:rPr lang="en-US" sz="14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aplicate</a:t>
            </a:r>
            <a:r>
              <a:rPr lang="en-US" sz="14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pentru</a:t>
            </a:r>
            <a:r>
              <a:rPr lang="en-US" sz="14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 LAN-urile din Site B </a:t>
            </a:r>
            <a:r>
              <a:rPr lang="en-US" sz="14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și</a:t>
            </a:r>
            <a:r>
              <a:rPr lang="en-US" sz="14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 C.</a:t>
            </a:r>
            <a:endParaRPr lang="en-US" b="0" dirty="0">
              <a:solidFill>
                <a:schemeClr val="accent6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8E2BB-807E-A132-6CB5-B7775D4E3D99}"/>
              </a:ext>
            </a:extLst>
          </p:cNvPr>
          <p:cNvSpPr txBox="1"/>
          <p:nvPr/>
        </p:nvSpPr>
        <p:spPr>
          <a:xfrm>
            <a:off x="0" y="755867"/>
            <a:ext cx="50691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Configurare</a:t>
            </a:r>
            <a:r>
              <a:rPr lang="en-US" sz="1600" b="1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DHCP pe R3: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0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pool [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nume_pool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14)</a:t>
            </a:r>
            <a:endParaRPr lang="en-US" sz="16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network [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ip_network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[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masca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default-router [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ip_router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-server 8.8.8.8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domain-name cisco.com</a:t>
            </a:r>
          </a:p>
        </p:txBody>
      </p:sp>
      <p:sp>
        <p:nvSpPr>
          <p:cNvPr id="13" name="Google Shape;4595;p63">
            <a:extLst>
              <a:ext uri="{FF2B5EF4-FFF2-40B4-BE49-F238E27FC236}">
                <a16:creationId xmlns:a16="http://schemas.microsoft.com/office/drawing/2014/main" id="{1A090A17-1F99-B821-6CBC-03781A428A3C}"/>
              </a:ext>
            </a:extLst>
          </p:cNvPr>
          <p:cNvSpPr/>
          <p:nvPr/>
        </p:nvSpPr>
        <p:spPr>
          <a:xfrm>
            <a:off x="5129620" y="273621"/>
            <a:ext cx="1983521" cy="1984064"/>
          </a:xfrm>
          <a:prstGeom prst="ellipse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95;p63">
            <a:extLst>
              <a:ext uri="{FF2B5EF4-FFF2-40B4-BE49-F238E27FC236}">
                <a16:creationId xmlns:a16="http://schemas.microsoft.com/office/drawing/2014/main" id="{FD2B0984-B502-098E-5A2D-CA2FA903FFA1}"/>
              </a:ext>
            </a:extLst>
          </p:cNvPr>
          <p:cNvSpPr/>
          <p:nvPr/>
        </p:nvSpPr>
        <p:spPr>
          <a:xfrm>
            <a:off x="6761582" y="1369558"/>
            <a:ext cx="2193600" cy="2194200"/>
          </a:xfrm>
          <a:prstGeom prst="ellipse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95;p63">
            <a:extLst>
              <a:ext uri="{FF2B5EF4-FFF2-40B4-BE49-F238E27FC236}">
                <a16:creationId xmlns:a16="http://schemas.microsoft.com/office/drawing/2014/main" id="{CB60131A-BE16-D6FD-63B2-03F67BED8DD0}"/>
              </a:ext>
            </a:extLst>
          </p:cNvPr>
          <p:cNvSpPr/>
          <p:nvPr/>
        </p:nvSpPr>
        <p:spPr>
          <a:xfrm>
            <a:off x="5163805" y="2738663"/>
            <a:ext cx="1986246" cy="1986789"/>
          </a:xfrm>
          <a:prstGeom prst="ellipse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C8248-5E26-DB60-7328-4057B305A31E}"/>
              </a:ext>
            </a:extLst>
          </p:cNvPr>
          <p:cNvSpPr txBox="1"/>
          <p:nvPr/>
        </p:nvSpPr>
        <p:spPr>
          <a:xfrm>
            <a:off x="5625916" y="2292716"/>
            <a:ext cx="1156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endParaRPr kumimoji="0" lang="en-US" altLang="en-US" sz="900" b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5723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2222918-08EA-AA99-E3E8-F658062B14D3}"/>
              </a:ext>
            </a:extLst>
          </p:cNvPr>
          <p:cNvSpPr/>
          <p:nvPr/>
        </p:nvSpPr>
        <p:spPr>
          <a:xfrm rot="10800000">
            <a:off x="-3617184" y="2057976"/>
            <a:ext cx="7979191" cy="21093551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Google Shape;4595;p63">
            <a:extLst>
              <a:ext uri="{FF2B5EF4-FFF2-40B4-BE49-F238E27FC236}">
                <a16:creationId xmlns:a16="http://schemas.microsoft.com/office/drawing/2014/main" id="{F847B89C-9A76-4A53-7F12-F114107022F0}"/>
              </a:ext>
            </a:extLst>
          </p:cNvPr>
          <p:cNvSpPr/>
          <p:nvPr/>
        </p:nvSpPr>
        <p:spPr>
          <a:xfrm>
            <a:off x="4018140" y="3774738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CC0EC-BDE7-4DE9-0DA2-F72FD47F1A3A}"/>
              </a:ext>
            </a:extLst>
          </p:cNvPr>
          <p:cNvSpPr txBox="1"/>
          <p:nvPr/>
        </p:nvSpPr>
        <p:spPr>
          <a:xfrm>
            <a:off x="201665" y="118087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8E2BB-807E-A132-6CB5-B7775D4E3D99}"/>
              </a:ext>
            </a:extLst>
          </p:cNvPr>
          <p:cNvSpPr txBox="1"/>
          <p:nvPr/>
        </p:nvSpPr>
        <p:spPr>
          <a:xfrm>
            <a:off x="0" y="379656"/>
            <a:ext cx="49238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Telnet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lang="en-US" sz="180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line </a:t>
            </a:r>
            <a:r>
              <a:rPr lang="en-US" sz="18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vty</a:t>
            </a:r>
            <a:r>
              <a:rPr lang="en-US" sz="18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0 4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password [</a:t>
            </a:r>
            <a:r>
              <a:rPr lang="en-US" sz="18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parola</a:t>
            </a:r>
            <a:r>
              <a:rPr lang="en-US" sz="18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login</a:t>
            </a:r>
          </a:p>
        </p:txBody>
      </p:sp>
      <p:sp>
        <p:nvSpPr>
          <p:cNvPr id="13" name="Google Shape;4595;p63">
            <a:extLst>
              <a:ext uri="{FF2B5EF4-FFF2-40B4-BE49-F238E27FC236}">
                <a16:creationId xmlns:a16="http://schemas.microsoft.com/office/drawing/2014/main" id="{1A090A17-1F99-B821-6CBC-03781A428A3C}"/>
              </a:ext>
            </a:extLst>
          </p:cNvPr>
          <p:cNvSpPr/>
          <p:nvPr/>
        </p:nvSpPr>
        <p:spPr>
          <a:xfrm>
            <a:off x="2845867" y="3306084"/>
            <a:ext cx="1983521" cy="1984064"/>
          </a:xfrm>
          <a:prstGeom prst="ellipse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DFA7A-FD50-D317-9402-25668C4EF366}"/>
              </a:ext>
            </a:extLst>
          </p:cNvPr>
          <p:cNvSpPr txBox="1"/>
          <p:nvPr/>
        </p:nvSpPr>
        <p:spPr>
          <a:xfrm>
            <a:off x="4572000" y="408553"/>
            <a:ext cx="4285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Configurare SSH</a:t>
            </a:r>
          </a:p>
          <a:p>
            <a:r>
              <a:rPr lang="ro-RO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Comenzi:</a:t>
            </a:r>
          </a:p>
          <a:p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 [username] password [parola]</a:t>
            </a:r>
          </a:p>
          <a:p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domain-name [domeniu]</a:t>
            </a:r>
          </a:p>
          <a:p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 key generate rsa</a:t>
            </a:r>
          </a:p>
          <a:p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ssh version 2</a:t>
            </a:r>
          </a:p>
          <a:p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vty 0 4</a:t>
            </a:r>
          </a:p>
          <a:p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input ssh</a:t>
            </a:r>
          </a:p>
          <a:p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local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4CDD3-8036-22B3-C274-E35BB19BC715}"/>
              </a:ext>
            </a:extLst>
          </p:cNvPr>
          <p:cNvSpPr txBox="1"/>
          <p:nvPr/>
        </p:nvSpPr>
        <p:spPr>
          <a:xfrm>
            <a:off x="4894367" y="210149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F950C7-E470-ABCB-03D9-B7693D98C01C}"/>
              </a:ext>
            </a:extLst>
          </p:cNvPr>
          <p:cNvSpPr txBox="1"/>
          <p:nvPr/>
        </p:nvSpPr>
        <p:spPr>
          <a:xfrm>
            <a:off x="674056" y="2454474"/>
            <a:ext cx="3190944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&amp; SSH</a:t>
            </a:r>
            <a:endParaRPr kumimoji="0" lang="en-US" altLang="en-US" sz="1050" b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616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2222918-08EA-AA99-E3E8-F658062B14D3}"/>
              </a:ext>
            </a:extLst>
          </p:cNvPr>
          <p:cNvSpPr/>
          <p:nvPr/>
        </p:nvSpPr>
        <p:spPr>
          <a:xfrm rot="10800000">
            <a:off x="-252919" y="4496376"/>
            <a:ext cx="7979191" cy="21093551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CC0EC-BDE7-4DE9-0DA2-F72FD47F1A3A}"/>
              </a:ext>
            </a:extLst>
          </p:cNvPr>
          <p:cNvSpPr txBox="1"/>
          <p:nvPr/>
        </p:nvSpPr>
        <p:spPr>
          <a:xfrm>
            <a:off x="201665" y="118087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4595;p63">
            <a:extLst>
              <a:ext uri="{FF2B5EF4-FFF2-40B4-BE49-F238E27FC236}">
                <a16:creationId xmlns:a16="http://schemas.microsoft.com/office/drawing/2014/main" id="{1A090A17-1F99-B821-6CBC-03781A428A3C}"/>
              </a:ext>
            </a:extLst>
          </p:cNvPr>
          <p:cNvSpPr/>
          <p:nvPr/>
        </p:nvSpPr>
        <p:spPr>
          <a:xfrm>
            <a:off x="0" y="3807291"/>
            <a:ext cx="1983521" cy="1984064"/>
          </a:xfrm>
          <a:prstGeom prst="ellipse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F950C7-E470-ABCB-03D9-B7693D98C01C}"/>
              </a:ext>
            </a:extLst>
          </p:cNvPr>
          <p:cNvSpPr txBox="1"/>
          <p:nvPr/>
        </p:nvSpPr>
        <p:spPr>
          <a:xfrm>
            <a:off x="5095402" y="4633291"/>
            <a:ext cx="2479410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NTP &amp; ACL</a:t>
            </a:r>
            <a:endParaRPr kumimoji="0" lang="en-US" altLang="en-US" sz="1050" b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171A9E-4D97-E523-FDED-628D75C83AFB}"/>
              </a:ext>
            </a:extLst>
          </p:cNvPr>
          <p:cNvSpPr/>
          <p:nvPr/>
        </p:nvSpPr>
        <p:spPr>
          <a:xfrm rot="16200000">
            <a:off x="5189471" y="173993"/>
            <a:ext cx="3971521" cy="4345646"/>
          </a:xfrm>
          <a:prstGeom prst="round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2928C-7F8E-AB60-DBB3-3D10F1544F2D}"/>
              </a:ext>
            </a:extLst>
          </p:cNvPr>
          <p:cNvSpPr txBox="1"/>
          <p:nvPr/>
        </p:nvSpPr>
        <p:spPr>
          <a:xfrm>
            <a:off x="-18769" y="381762"/>
            <a:ext cx="634054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Configurare NTP</a:t>
            </a:r>
          </a:p>
          <a:p>
            <a:r>
              <a:rPr lang="ro-RO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Comenzi:</a:t>
            </a:r>
          </a:p>
          <a:p>
            <a:r>
              <a:rPr lang="en-U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ntp server [ip_ntp_server]</a:t>
            </a:r>
          </a:p>
          <a:p>
            <a:r>
              <a:rPr lang="en-US" sz="1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 a configura un device sa fie ntp server </a:t>
            </a:r>
            <a:endParaRPr lang="en-US" sz="16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o-RO" sz="1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ntp master</a:t>
            </a:r>
          </a:p>
          <a:p>
            <a:r>
              <a:rPr lang="en-US" sz="1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ntp update-calendar</a:t>
            </a:r>
          </a:p>
          <a:p>
            <a:r>
              <a:rPr lang="ro-RO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C195840-439E-9673-9EC8-855672DAE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6" r="64102" b="36598"/>
          <a:stretch/>
        </p:blipFill>
        <p:spPr bwMode="auto">
          <a:xfrm>
            <a:off x="312176" y="2101490"/>
            <a:ext cx="4177977" cy="1605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Google Shape;4595;p63">
            <a:extLst>
              <a:ext uri="{FF2B5EF4-FFF2-40B4-BE49-F238E27FC236}">
                <a16:creationId xmlns:a16="http://schemas.microsoft.com/office/drawing/2014/main" id="{F847B89C-9A76-4A53-7F12-F114107022F0}"/>
              </a:ext>
            </a:extLst>
          </p:cNvPr>
          <p:cNvSpPr/>
          <p:nvPr/>
        </p:nvSpPr>
        <p:spPr>
          <a:xfrm>
            <a:off x="1975292" y="3473361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0FE35-853B-8E4B-8707-2BF0E1E71EF4}"/>
              </a:ext>
            </a:extLst>
          </p:cNvPr>
          <p:cNvSpPr txBox="1"/>
          <p:nvPr/>
        </p:nvSpPr>
        <p:spPr>
          <a:xfrm>
            <a:off x="5079178" y="508633"/>
            <a:ext cx="417906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Configurare ACL-uri:</a:t>
            </a:r>
          </a:p>
          <a:p>
            <a:r>
              <a:rPr lang="ro-RO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Comenzi:</a:t>
            </a:r>
          </a:p>
          <a:p>
            <a:r>
              <a:rPr lang="ro-RO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 ACL standard:</a:t>
            </a:r>
          </a:p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access-list standard [numar/nume]</a:t>
            </a: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permit any</a:t>
            </a: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deny any</a:t>
            </a: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access-list [numar_ACL] permit [ip]</a:t>
            </a:r>
            <a:endParaRPr 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o-RO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[wildcard_mask]</a:t>
            </a: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access-list [numar_ACL] deny [ip] </a:t>
            </a:r>
            <a:endParaRPr 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o-RO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[wildcard_mask]</a:t>
            </a:r>
          </a:p>
          <a:p>
            <a:r>
              <a:rPr lang="ro-RO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Aplicație pe interfață: </a:t>
            </a: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access-group [numar_ACL] in/out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4CDD3-8036-22B3-C274-E35BB19BC715}"/>
              </a:ext>
            </a:extLst>
          </p:cNvPr>
          <p:cNvSpPr txBox="1"/>
          <p:nvPr/>
        </p:nvSpPr>
        <p:spPr>
          <a:xfrm>
            <a:off x="8559427" y="61086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ro-RO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06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rame 1">
            <a:extLst>
              <a:ext uri="{FF2B5EF4-FFF2-40B4-BE49-F238E27FC236}">
                <a16:creationId xmlns:a16="http://schemas.microsoft.com/office/drawing/2014/main" id="{9D8B05C1-A7BB-316D-324E-FF44CCB81325}"/>
              </a:ext>
            </a:extLst>
          </p:cNvPr>
          <p:cNvSpPr/>
          <p:nvPr/>
        </p:nvSpPr>
        <p:spPr>
          <a:xfrm>
            <a:off x="4072721" y="-3841057"/>
            <a:ext cx="7412290" cy="7412290"/>
          </a:xfrm>
          <a:prstGeom prst="frame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5" name="Google Shape;4595;p63">
            <a:extLst>
              <a:ext uri="{FF2B5EF4-FFF2-40B4-BE49-F238E27FC236}">
                <a16:creationId xmlns:a16="http://schemas.microsoft.com/office/drawing/2014/main" id="{BCDA4E27-DBFD-7DB0-1E1A-452684016DCD}"/>
              </a:ext>
            </a:extLst>
          </p:cNvPr>
          <p:cNvSpPr/>
          <p:nvPr/>
        </p:nvSpPr>
        <p:spPr>
          <a:xfrm>
            <a:off x="2268546" y="532006"/>
            <a:ext cx="4606905" cy="460816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A36474-5999-3345-F30D-A992AF7B8D24}"/>
              </a:ext>
            </a:extLst>
          </p:cNvPr>
          <p:cNvGrpSpPr/>
          <p:nvPr/>
        </p:nvGrpSpPr>
        <p:grpSpPr>
          <a:xfrm>
            <a:off x="1453335" y="386465"/>
            <a:ext cx="6237330" cy="4225029"/>
            <a:chOff x="1528689" y="510279"/>
            <a:chExt cx="6086617" cy="4122939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74B85D7-59E6-D74E-4ED9-525867D02D7C}"/>
                </a:ext>
              </a:extLst>
            </p:cNvPr>
            <p:cNvSpPr/>
            <p:nvPr/>
          </p:nvSpPr>
          <p:spPr>
            <a:xfrm>
              <a:off x="2510527" y="510279"/>
              <a:ext cx="4122939" cy="4122939"/>
            </a:xfrm>
            <a:prstGeom prst="flowChartConnector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9F6B52-2CBA-8A6D-2904-550D5D38EF87}"/>
                </a:ext>
              </a:extLst>
            </p:cNvPr>
            <p:cNvSpPr txBox="1"/>
            <p:nvPr/>
          </p:nvSpPr>
          <p:spPr>
            <a:xfrm>
              <a:off x="1528689" y="1797939"/>
              <a:ext cx="6086617" cy="15476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PARTEA 2:</a:t>
              </a:r>
            </a:p>
            <a:p>
              <a:pPr algn="ctr"/>
              <a:r>
                <a:rPr lang="en-US" sz="4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CCNA (GNS3)</a:t>
              </a:r>
              <a:endParaRPr lang="ro-RO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5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rame 1">
            <a:extLst>
              <a:ext uri="{FF2B5EF4-FFF2-40B4-BE49-F238E27FC236}">
                <a16:creationId xmlns:a16="http://schemas.microsoft.com/office/drawing/2014/main" id="{9D8B05C1-A7BB-316D-324E-FF44CCB81325}"/>
              </a:ext>
            </a:extLst>
          </p:cNvPr>
          <p:cNvSpPr/>
          <p:nvPr/>
        </p:nvSpPr>
        <p:spPr>
          <a:xfrm>
            <a:off x="1317811" y="447063"/>
            <a:ext cx="6508378" cy="4241384"/>
          </a:xfrm>
          <a:prstGeom prst="frame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5" name="Google Shape;4595;p63">
            <a:extLst>
              <a:ext uri="{FF2B5EF4-FFF2-40B4-BE49-F238E27FC236}">
                <a16:creationId xmlns:a16="http://schemas.microsoft.com/office/drawing/2014/main" id="{BCDA4E27-DBFD-7DB0-1E1A-452684016DCD}"/>
              </a:ext>
            </a:extLst>
          </p:cNvPr>
          <p:cNvSpPr/>
          <p:nvPr/>
        </p:nvSpPr>
        <p:spPr>
          <a:xfrm>
            <a:off x="-1389054" y="263673"/>
            <a:ext cx="4606905" cy="460816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67499EB-965C-C31A-4356-2C130528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9" b="4780"/>
          <a:stretch/>
        </p:blipFill>
        <p:spPr bwMode="auto">
          <a:xfrm>
            <a:off x="387503" y="892607"/>
            <a:ext cx="8368994" cy="335029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5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194528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rame 1">
            <a:extLst>
              <a:ext uri="{FF2B5EF4-FFF2-40B4-BE49-F238E27FC236}">
                <a16:creationId xmlns:a16="http://schemas.microsoft.com/office/drawing/2014/main" id="{9D8B05C1-A7BB-316D-324E-FF44CCB81325}"/>
              </a:ext>
            </a:extLst>
          </p:cNvPr>
          <p:cNvSpPr/>
          <p:nvPr/>
        </p:nvSpPr>
        <p:spPr>
          <a:xfrm rot="2739222">
            <a:off x="-3755011" y="-1205447"/>
            <a:ext cx="7412290" cy="7412290"/>
          </a:xfrm>
          <a:prstGeom prst="frame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3" name="Google Shape;4595;p63">
            <a:extLst>
              <a:ext uri="{FF2B5EF4-FFF2-40B4-BE49-F238E27FC236}">
                <a16:creationId xmlns:a16="http://schemas.microsoft.com/office/drawing/2014/main" id="{ABEEA033-6E15-A200-87BE-A9C4D5471B4B}"/>
              </a:ext>
            </a:extLst>
          </p:cNvPr>
          <p:cNvSpPr/>
          <p:nvPr/>
        </p:nvSpPr>
        <p:spPr>
          <a:xfrm>
            <a:off x="806754" y="1483004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3A6E9-DCEF-52A0-B44D-A9850A70EB09}"/>
              </a:ext>
            </a:extLst>
          </p:cNvPr>
          <p:cNvSpPr txBox="1"/>
          <p:nvPr/>
        </p:nvSpPr>
        <p:spPr>
          <a:xfrm>
            <a:off x="4985499" y="446915"/>
            <a:ext cx="39057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Configurare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GNS3:</a:t>
            </a:r>
            <a:endParaRPr lang="en-US" sz="1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 algn="just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Similar cu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partea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fizică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GNS3.</a:t>
            </a:r>
            <a:endParaRPr lang="en-US" sz="1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 algn="just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putea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folosi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Kali Linux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GNS3,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acesta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configurat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obține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IP de la NAT1.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atribuirea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IP-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ului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au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executate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următoarele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apt update &amp;&amp; apt upgrade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apt install net-tools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apt install </a:t>
            </a:r>
            <a:r>
              <a:rPr lang="en-US" sz="18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iputils</a:t>
            </a:r>
            <a:r>
              <a:rPr lang="en-US" sz="18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-ping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apt install iproute2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Comenzile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aceleași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DHCP, OSPF, NAT ca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Partea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I.</a:t>
            </a:r>
          </a:p>
        </p:txBody>
      </p:sp>
    </p:spTree>
    <p:extLst>
      <p:ext uri="{BB962C8B-B14F-4D97-AF65-F5344CB8AC3E}">
        <p14:creationId xmlns:p14="http://schemas.microsoft.com/office/powerpoint/2010/main" val="95676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BE323132-27F0-B112-B590-FEAEF57DE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650" y="615928"/>
            <a:ext cx="5348700" cy="4737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endParaRPr lang="ro-RO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F445C1-E6BD-54B6-ED5C-C76CA8FEE162}"/>
              </a:ext>
            </a:extLst>
          </p:cNvPr>
          <p:cNvGrpSpPr/>
          <p:nvPr/>
        </p:nvGrpSpPr>
        <p:grpSpPr>
          <a:xfrm>
            <a:off x="6225905" y="1441690"/>
            <a:ext cx="15028681" cy="2629420"/>
            <a:chOff x="-2863953" y="1596447"/>
            <a:chExt cx="15028681" cy="26294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F6C1C-78BB-0109-2396-9DEEB6C8DC3E}"/>
                </a:ext>
              </a:extLst>
            </p:cNvPr>
            <p:cNvGrpSpPr/>
            <p:nvPr/>
          </p:nvGrpSpPr>
          <p:grpSpPr>
            <a:xfrm>
              <a:off x="-2863953" y="1599399"/>
              <a:ext cx="12007953" cy="2626468"/>
              <a:chOff x="6324290" y="1599399"/>
              <a:chExt cx="12007953" cy="262646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BCCCCD6-14D5-D474-55C7-D28568846844}"/>
                  </a:ext>
                </a:extLst>
              </p:cNvPr>
              <p:cNvGrpSpPr/>
              <p:nvPr/>
            </p:nvGrpSpPr>
            <p:grpSpPr>
              <a:xfrm>
                <a:off x="6532593" y="1599399"/>
                <a:ext cx="11658309" cy="2626468"/>
                <a:chOff x="-3784096" y="1258515"/>
                <a:chExt cx="11658309" cy="2626468"/>
              </a:xfrm>
            </p:grpSpPr>
            <p:sp>
              <p:nvSpPr>
                <p:cNvPr id="24" name="Flowchart: Connector 23">
                  <a:extLst>
                    <a:ext uri="{FF2B5EF4-FFF2-40B4-BE49-F238E27FC236}">
                      <a16:creationId xmlns:a16="http://schemas.microsoft.com/office/drawing/2014/main" id="{5CFAC988-C860-69A3-96BE-DA9DB66787EA}"/>
                    </a:ext>
                  </a:extLst>
                </p:cNvPr>
                <p:cNvSpPr/>
                <p:nvPr/>
              </p:nvSpPr>
              <p:spPr>
                <a:xfrm>
                  <a:off x="-3784096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 dirty="0"/>
                </a:p>
              </p:txBody>
            </p:sp>
            <p:sp>
              <p:nvSpPr>
                <p:cNvPr id="25" name="Flowchart: Connector 24">
                  <a:extLst>
                    <a:ext uri="{FF2B5EF4-FFF2-40B4-BE49-F238E27FC236}">
                      <a16:creationId xmlns:a16="http://schemas.microsoft.com/office/drawing/2014/main" id="{600F623A-3F20-C343-51C9-A37756E142A4}"/>
                    </a:ext>
                  </a:extLst>
                </p:cNvPr>
                <p:cNvSpPr/>
                <p:nvPr/>
              </p:nvSpPr>
              <p:spPr>
                <a:xfrm>
                  <a:off x="-774793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 dirty="0"/>
                </a:p>
              </p:txBody>
            </p:sp>
            <p:sp>
              <p:nvSpPr>
                <p:cNvPr id="26" name="Flowchart: Connector 25">
                  <a:extLst>
                    <a:ext uri="{FF2B5EF4-FFF2-40B4-BE49-F238E27FC236}">
                      <a16:creationId xmlns:a16="http://schemas.microsoft.com/office/drawing/2014/main" id="{28DAC5D7-FF53-A3AB-AF42-BF104CF822A7}"/>
                    </a:ext>
                  </a:extLst>
                </p:cNvPr>
                <p:cNvSpPr/>
                <p:nvPr/>
              </p:nvSpPr>
              <p:spPr>
                <a:xfrm>
                  <a:off x="2234510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7" name="Flowchart: Connector 26">
                  <a:extLst>
                    <a:ext uri="{FF2B5EF4-FFF2-40B4-BE49-F238E27FC236}">
                      <a16:creationId xmlns:a16="http://schemas.microsoft.com/office/drawing/2014/main" id="{163C93B1-F9FA-5012-320B-B3A2CB5FA0F7}"/>
                    </a:ext>
                  </a:extLst>
                </p:cNvPr>
                <p:cNvSpPr/>
                <p:nvPr/>
              </p:nvSpPr>
              <p:spPr>
                <a:xfrm>
                  <a:off x="5247745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CF3818-EDA4-DABA-A86D-CC97A9136725}"/>
                  </a:ext>
                </a:extLst>
              </p:cNvPr>
              <p:cNvSpPr txBox="1"/>
              <p:nvPr/>
            </p:nvSpPr>
            <p:spPr>
              <a:xfrm>
                <a:off x="6324290" y="2678849"/>
                <a:ext cx="290915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INTRODUCERE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D648D7-6357-EEAA-BF8D-2121A50F09A1}"/>
                  </a:ext>
                </a:extLst>
              </p:cNvPr>
              <p:cNvSpPr txBox="1"/>
              <p:nvPr/>
            </p:nvSpPr>
            <p:spPr>
              <a:xfrm>
                <a:off x="9400554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1:</a:t>
                </a: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CCNA (</a:t>
                </a:r>
                <a:r>
                  <a:rPr lang="en-US" sz="24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fizic</a:t>
                </a:r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56F6F1-AF32-CA5A-4760-8CAC7105C6B3}"/>
                  </a:ext>
                </a:extLst>
              </p:cNvPr>
              <p:cNvSpPr txBox="1"/>
              <p:nvPr/>
            </p:nvSpPr>
            <p:spPr>
              <a:xfrm>
                <a:off x="12409857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2:</a:t>
                </a: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CCNA (GNS3)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E0ED8E-B9FF-DD31-75F3-27F508FF0200}"/>
                  </a:ext>
                </a:extLst>
              </p:cNvPr>
              <p:cNvSpPr txBox="1"/>
              <p:nvPr/>
            </p:nvSpPr>
            <p:spPr>
              <a:xfrm>
                <a:off x="15423092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3:</a:t>
                </a:r>
              </a:p>
              <a:p>
                <a:pPr algn="ctr"/>
                <a:r>
                  <a:rPr lang="en-US" sz="24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CyberSecurity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FAC67-056B-6590-6F46-9EA927D4D761}"/>
                </a:ext>
              </a:extLst>
            </p:cNvPr>
            <p:cNvGrpSpPr/>
            <p:nvPr/>
          </p:nvGrpSpPr>
          <p:grpSpPr>
            <a:xfrm>
              <a:off x="9255577" y="1596447"/>
              <a:ext cx="2909151" cy="2626468"/>
              <a:chOff x="9255577" y="1596447"/>
              <a:chExt cx="2909151" cy="2626468"/>
            </a:xfrm>
          </p:grpSpPr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33477808-7E7D-C0D0-F0F7-252860C9F95E}"/>
                  </a:ext>
                </a:extLst>
              </p:cNvPr>
              <p:cNvSpPr/>
              <p:nvPr/>
            </p:nvSpPr>
            <p:spPr>
              <a:xfrm>
                <a:off x="9396919" y="1596447"/>
                <a:ext cx="2626468" cy="2626468"/>
              </a:xfrm>
              <a:prstGeom prst="flowChartConnector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5B29D5-C63E-EDE7-9811-242F5B3949AA}"/>
                  </a:ext>
                </a:extLst>
              </p:cNvPr>
              <p:cNvSpPr txBox="1"/>
              <p:nvPr/>
            </p:nvSpPr>
            <p:spPr>
              <a:xfrm>
                <a:off x="9255577" y="2678848"/>
                <a:ext cx="290915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CONCLUZIE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185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>
            <a:cxnSpLocks/>
          </p:cNvCxnSpPr>
          <p:nvPr/>
        </p:nvCxnSpPr>
        <p:spPr>
          <a:xfrm>
            <a:off x="6025" y="271661"/>
            <a:ext cx="3858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rame 1">
            <a:extLst>
              <a:ext uri="{FF2B5EF4-FFF2-40B4-BE49-F238E27FC236}">
                <a16:creationId xmlns:a16="http://schemas.microsoft.com/office/drawing/2014/main" id="{9D8B05C1-A7BB-316D-324E-FF44CCB81325}"/>
              </a:ext>
            </a:extLst>
          </p:cNvPr>
          <p:cNvSpPr/>
          <p:nvPr/>
        </p:nvSpPr>
        <p:spPr>
          <a:xfrm>
            <a:off x="-3547290" y="-1134396"/>
            <a:ext cx="7412290" cy="7412290"/>
          </a:xfrm>
          <a:prstGeom prst="frame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3" name="Google Shape;4595;p63">
            <a:extLst>
              <a:ext uri="{FF2B5EF4-FFF2-40B4-BE49-F238E27FC236}">
                <a16:creationId xmlns:a16="http://schemas.microsoft.com/office/drawing/2014/main" id="{845BD476-1844-D64F-6CC6-7B978EF24604}"/>
              </a:ext>
            </a:extLst>
          </p:cNvPr>
          <p:cNvSpPr/>
          <p:nvPr/>
        </p:nvSpPr>
        <p:spPr>
          <a:xfrm>
            <a:off x="6464609" y="1819346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127D2-CDAC-C92A-45FE-386112E0FD87}"/>
              </a:ext>
            </a:extLst>
          </p:cNvPr>
          <p:cNvSpPr txBox="1"/>
          <p:nvPr/>
        </p:nvSpPr>
        <p:spPr>
          <a:xfrm>
            <a:off x="6107496" y="51334"/>
            <a:ext cx="3313855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CONFIGURARE ROUTER</a:t>
            </a:r>
            <a:endParaRPr kumimoji="0" lang="en-US" altLang="en-US" sz="1000" b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204C096-868A-D907-4900-F47FC06B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" y="635344"/>
            <a:ext cx="6896099" cy="3872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26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rame 1">
            <a:extLst>
              <a:ext uri="{FF2B5EF4-FFF2-40B4-BE49-F238E27FC236}">
                <a16:creationId xmlns:a16="http://schemas.microsoft.com/office/drawing/2014/main" id="{9D8B05C1-A7BB-316D-324E-FF44CCB81325}"/>
              </a:ext>
            </a:extLst>
          </p:cNvPr>
          <p:cNvSpPr/>
          <p:nvPr/>
        </p:nvSpPr>
        <p:spPr>
          <a:xfrm>
            <a:off x="5030980" y="656462"/>
            <a:ext cx="3830574" cy="3830574"/>
          </a:xfrm>
          <a:prstGeom prst="frame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3" name="Google Shape;4595;p63">
            <a:extLst>
              <a:ext uri="{FF2B5EF4-FFF2-40B4-BE49-F238E27FC236}">
                <a16:creationId xmlns:a16="http://schemas.microsoft.com/office/drawing/2014/main" id="{C593D526-22FB-F29A-B5CC-187F7EB76E34}"/>
              </a:ext>
            </a:extLst>
          </p:cNvPr>
          <p:cNvSpPr/>
          <p:nvPr/>
        </p:nvSpPr>
        <p:spPr>
          <a:xfrm>
            <a:off x="0" y="386465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8AA55-DC0C-7A85-B9DA-B59501CBC39B}"/>
              </a:ext>
            </a:extLst>
          </p:cNvPr>
          <p:cNvSpPr txBox="1"/>
          <p:nvPr/>
        </p:nvSpPr>
        <p:spPr>
          <a:xfrm>
            <a:off x="5289339" y="2094695"/>
            <a:ext cx="3313855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CONFIGURARE ROUTER</a:t>
            </a:r>
            <a:endParaRPr kumimoji="0" lang="en-US" altLang="en-US" sz="1000" b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sp>
        <p:nvSpPr>
          <p:cNvPr id="6" name="Google Shape;4595;p63">
            <a:extLst>
              <a:ext uri="{FF2B5EF4-FFF2-40B4-BE49-F238E27FC236}">
                <a16:creationId xmlns:a16="http://schemas.microsoft.com/office/drawing/2014/main" id="{0E333E19-BFC1-F35A-3DBE-221D90AB566F}"/>
              </a:ext>
            </a:extLst>
          </p:cNvPr>
          <p:cNvSpPr/>
          <p:nvPr/>
        </p:nvSpPr>
        <p:spPr>
          <a:xfrm>
            <a:off x="3245370" y="3466603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E6F3868-DEBB-1934-F632-35DD3365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5" y="1158800"/>
            <a:ext cx="52292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40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9DD9DAB8-390F-8999-4C49-E08225F69F23}"/>
              </a:ext>
            </a:extLst>
          </p:cNvPr>
          <p:cNvSpPr/>
          <p:nvPr/>
        </p:nvSpPr>
        <p:spPr>
          <a:xfrm rot="5400000">
            <a:off x="5583839" y="-694833"/>
            <a:ext cx="3651537" cy="6384843"/>
          </a:xfrm>
          <a:prstGeom prst="flowChartOffpage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A36474-5999-3345-F30D-A992AF7B8D24}"/>
              </a:ext>
            </a:extLst>
          </p:cNvPr>
          <p:cNvGrpSpPr/>
          <p:nvPr/>
        </p:nvGrpSpPr>
        <p:grpSpPr>
          <a:xfrm>
            <a:off x="-841481" y="453694"/>
            <a:ext cx="6312641" cy="4276041"/>
            <a:chOff x="1528689" y="510279"/>
            <a:chExt cx="6086617" cy="4122939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74B85D7-59E6-D74E-4ED9-525867D02D7C}"/>
                </a:ext>
              </a:extLst>
            </p:cNvPr>
            <p:cNvSpPr/>
            <p:nvPr/>
          </p:nvSpPr>
          <p:spPr>
            <a:xfrm>
              <a:off x="2510527" y="510279"/>
              <a:ext cx="4122939" cy="4122939"/>
            </a:xfrm>
            <a:prstGeom prst="flowChartConnector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9F6B52-2CBA-8A6D-2904-550D5D38EF87}"/>
                </a:ext>
              </a:extLst>
            </p:cNvPr>
            <p:cNvSpPr txBox="1"/>
            <p:nvPr/>
          </p:nvSpPr>
          <p:spPr>
            <a:xfrm>
              <a:off x="1528689" y="2200804"/>
              <a:ext cx="6086617" cy="7418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PARTEA 3:</a:t>
              </a:r>
            </a:p>
          </p:txBody>
        </p:sp>
      </p:grpSp>
      <p:sp>
        <p:nvSpPr>
          <p:cNvPr id="5" name="Google Shape;4595;p63">
            <a:extLst>
              <a:ext uri="{FF2B5EF4-FFF2-40B4-BE49-F238E27FC236}">
                <a16:creationId xmlns:a16="http://schemas.microsoft.com/office/drawing/2014/main" id="{0ECF4CE7-7BE1-C53D-0B43-D525CA21091A}"/>
              </a:ext>
            </a:extLst>
          </p:cNvPr>
          <p:cNvSpPr/>
          <p:nvPr/>
        </p:nvSpPr>
        <p:spPr>
          <a:xfrm>
            <a:off x="-348742" y="-72595"/>
            <a:ext cx="5327160" cy="532861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9E125-206D-E766-D9C4-8256C4BBBF42}"/>
              </a:ext>
            </a:extLst>
          </p:cNvPr>
          <p:cNvSpPr txBox="1"/>
          <p:nvPr/>
        </p:nvSpPr>
        <p:spPr>
          <a:xfrm>
            <a:off x="3619200" y="2217806"/>
            <a:ext cx="5728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 Security</a:t>
            </a:r>
            <a:endParaRPr lang="ro-RO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9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9DD9DAB8-390F-8999-4C49-E08225F69F23}"/>
              </a:ext>
            </a:extLst>
          </p:cNvPr>
          <p:cNvSpPr/>
          <p:nvPr/>
        </p:nvSpPr>
        <p:spPr>
          <a:xfrm rot="10800000">
            <a:off x="-252919" y="2727176"/>
            <a:ext cx="3651537" cy="6384843"/>
          </a:xfrm>
          <a:prstGeom prst="flowChartOffpage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Google Shape;4595;p63">
            <a:extLst>
              <a:ext uri="{FF2B5EF4-FFF2-40B4-BE49-F238E27FC236}">
                <a16:creationId xmlns:a16="http://schemas.microsoft.com/office/drawing/2014/main" id="{94906B31-F4F0-C3D2-7A96-1B156B766583}"/>
              </a:ext>
            </a:extLst>
          </p:cNvPr>
          <p:cNvSpPr/>
          <p:nvPr/>
        </p:nvSpPr>
        <p:spPr>
          <a:xfrm>
            <a:off x="528616" y="1028923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A36474-5999-3345-F30D-A992AF7B8D24}"/>
              </a:ext>
            </a:extLst>
          </p:cNvPr>
          <p:cNvGrpSpPr/>
          <p:nvPr/>
        </p:nvGrpSpPr>
        <p:grpSpPr>
          <a:xfrm>
            <a:off x="577481" y="896128"/>
            <a:ext cx="3340841" cy="2263011"/>
            <a:chOff x="1528689" y="510279"/>
            <a:chExt cx="6086617" cy="4122939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74B85D7-59E6-D74E-4ED9-525867D02D7C}"/>
                </a:ext>
              </a:extLst>
            </p:cNvPr>
            <p:cNvSpPr/>
            <p:nvPr/>
          </p:nvSpPr>
          <p:spPr>
            <a:xfrm>
              <a:off x="2510527" y="510279"/>
              <a:ext cx="4122939" cy="4122939"/>
            </a:xfrm>
            <a:prstGeom prst="flowChartConnector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9F6B52-2CBA-8A6D-2904-550D5D38EF87}"/>
                </a:ext>
              </a:extLst>
            </p:cNvPr>
            <p:cNvSpPr txBox="1"/>
            <p:nvPr/>
          </p:nvSpPr>
          <p:spPr>
            <a:xfrm>
              <a:off x="1528689" y="2207275"/>
              <a:ext cx="6086617" cy="7289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ATACURI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1A5E5C-C32E-E969-CDF6-FFC75A67F042}"/>
              </a:ext>
            </a:extLst>
          </p:cNvPr>
          <p:cNvSpPr txBox="1"/>
          <p:nvPr/>
        </p:nvSpPr>
        <p:spPr>
          <a:xfrm>
            <a:off x="3600212" y="386465"/>
            <a:ext cx="545023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Recon: 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-A -v &lt;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target_ip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&gt;)</a:t>
            </a:r>
            <a:endParaRPr lang="en-US" sz="1600" b="0" i="0" u="none" strike="noStrike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DoS: 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 flood (hping3 -S --flood -V -p 80 &lt;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target_ip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&gt;)</a:t>
            </a:r>
            <a:endParaRPr lang="en-US" sz="1600" b="0" i="0" u="none" strike="noStrike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DoS: 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flood (hping3 --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--flood &lt;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target_ip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600" b="0" i="0" u="none" strike="noStrike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DoS: 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flood (hping3 --flood --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-p 80 &lt;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target_ip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600" b="0" i="0" u="none" strike="noStrike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DoS: 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amplification (hping3 --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--flood --rand-source &lt;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amplifier_ip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600" b="0" i="0" u="none" strike="noStrike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Arp spoofing (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echo 1 &gt; /proc/sys/net/ipv4/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ip_forward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arpspoof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&lt;interface&gt; -t &lt;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target_ip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&lt;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gatewat_ip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PT STP (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yersinia → STP Attack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DHCP Starvation:</a:t>
            </a:r>
          </a:p>
          <a:p>
            <a:pPr marL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Atacatorul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inund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[”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serverul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DHCP cu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cereri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adrese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IP. Are ca scop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epuizarea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tuturor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adreselor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IP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disponibile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(SV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aloc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 o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adresa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IP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cerere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b="0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yersinia (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yersinia -I → [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selectare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interfata</a:t>
            </a: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→ SHIFT+X → select 2 → Sending DISCOVER packets (DoS) 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o-RO" sz="1600" b="0" i="0" u="none" strike="noStrike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MitM </a:t>
            </a:r>
            <a:r>
              <a:rPr lang="ro-RO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attack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bazat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600" b="0" i="0" u="none" strike="noStrike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arp</a:t>
            </a:r>
            <a:r>
              <a:rPr lang="en-US" sz="1600" b="0" i="0" u="none" strike="noStrike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spoofing </a:t>
            </a:r>
          </a:p>
        </p:txBody>
      </p:sp>
    </p:spTree>
    <p:extLst>
      <p:ext uri="{BB962C8B-B14F-4D97-AF65-F5344CB8AC3E}">
        <p14:creationId xmlns:p14="http://schemas.microsoft.com/office/powerpoint/2010/main" val="254978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9DD9DAB8-390F-8999-4C49-E08225F69F23}"/>
              </a:ext>
            </a:extLst>
          </p:cNvPr>
          <p:cNvSpPr/>
          <p:nvPr/>
        </p:nvSpPr>
        <p:spPr>
          <a:xfrm rot="16200000">
            <a:off x="-1299304" y="-833734"/>
            <a:ext cx="3651537" cy="8794849"/>
          </a:xfrm>
          <a:prstGeom prst="flowChartOffpage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Google Shape;4595;p63">
            <a:extLst>
              <a:ext uri="{FF2B5EF4-FFF2-40B4-BE49-F238E27FC236}">
                <a16:creationId xmlns:a16="http://schemas.microsoft.com/office/drawing/2014/main" id="{5DE0797A-B733-0FEA-14ED-C258A7E55B94}"/>
              </a:ext>
            </a:extLst>
          </p:cNvPr>
          <p:cNvSpPr/>
          <p:nvPr/>
        </p:nvSpPr>
        <p:spPr>
          <a:xfrm>
            <a:off x="4486866" y="2484918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6DC75-65F5-9482-A800-AC62FA02BAB4}"/>
              </a:ext>
            </a:extLst>
          </p:cNvPr>
          <p:cNvSpPr txBox="1"/>
          <p:nvPr/>
        </p:nvSpPr>
        <p:spPr>
          <a:xfrm>
            <a:off x="141610" y="285958"/>
            <a:ext cx="78432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Hydra password Cracking</a:t>
            </a:r>
            <a:r>
              <a:rPr lang="ro-RO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atac de tip brute force asupra serviciilor de autentificare.</a:t>
            </a:r>
          </a:p>
          <a:p>
            <a:r>
              <a:rPr lang="ro-RO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folosesc liste de parole ( -P pt liste, -p pt o singură parola) și liste de nume de utilizatori ( -L pt lista utilizatori, -l pentru nume utilizator)</a:t>
            </a:r>
          </a:p>
          <a:p>
            <a:endParaRPr lang="ro-RO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Crack</a:t>
            </a:r>
            <a:r>
              <a:rPr lang="ro-RO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hydra -l sau -L și -p sau -P telnet:// [ip_țintă]</a:t>
            </a:r>
          </a:p>
          <a:p>
            <a:r>
              <a:rPr lang="ro-RO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Exemplu :  hydra -l savnet -P usr/share/wordlist/rockyou.txt ssh://192.168.1.1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D452D-8AD3-DFFF-563D-80F58A591962}"/>
              </a:ext>
            </a:extLst>
          </p:cNvPr>
          <p:cNvSpPr txBox="1"/>
          <p:nvPr/>
        </p:nvSpPr>
        <p:spPr>
          <a:xfrm>
            <a:off x="-605312" y="2117140"/>
            <a:ext cx="438625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algn="just" fontAlgn="base"/>
            <a:r>
              <a:rPr lang="en-US" b="1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STP attack – Ettercap</a:t>
            </a:r>
            <a:endParaRPr lang="ro-RO" b="1" i="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just" fontAlgn="base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interfață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accesează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Sniff → unified sniffing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selectează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interfața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rețea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dorită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b="0" i="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just" fontAlgn="base">
              <a:buFont typeface="+mj-lt"/>
              <a:buAutoNum type="arabicPeriod"/>
            </a:pP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Scanare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hosturi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Scan for hosts</a:t>
            </a:r>
            <a:endParaRPr lang="ro-RO" b="0" i="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just" fontAlgn="base">
              <a:buFont typeface="+mj-lt"/>
              <a:buAutoNum type="arabicPeriod"/>
            </a:pP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Adaugă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hosturi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lista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ținte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Hosts lists,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selectare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hosturi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dorite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apăsare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 to Target 1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ți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 to Target 2</a:t>
            </a:r>
            <a:endParaRPr lang="ro-RO" b="0" i="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just" fontAlgn="base">
              <a:buFont typeface="+mj-lt"/>
              <a:buAutoNum type="arabicPeriod"/>
            </a:pP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Activare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atac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STP → Plugins, manage plugins - </a:t>
            </a:r>
            <a:r>
              <a:rPr lang="en-US" b="0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stp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load</a:t>
            </a:r>
            <a:endParaRPr lang="ro-RO" b="0" i="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just" fontAlgn="base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 → Start sniffing.</a:t>
            </a:r>
          </a:p>
          <a:p>
            <a:b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o-RO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FF58876B-127D-369C-B4DF-579D51CD8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" t="6438" r="33462" b="15422"/>
          <a:stretch/>
        </p:blipFill>
        <p:spPr bwMode="auto">
          <a:xfrm>
            <a:off x="6048164" y="995622"/>
            <a:ext cx="3058146" cy="21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A36474-5999-3345-F30D-A992AF7B8D24}"/>
              </a:ext>
            </a:extLst>
          </p:cNvPr>
          <p:cNvGrpSpPr/>
          <p:nvPr/>
        </p:nvGrpSpPr>
        <p:grpSpPr>
          <a:xfrm>
            <a:off x="3441518" y="2381322"/>
            <a:ext cx="3340841" cy="2263011"/>
            <a:chOff x="1528689" y="510279"/>
            <a:chExt cx="6086617" cy="4122939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74B85D7-59E6-D74E-4ED9-525867D02D7C}"/>
                </a:ext>
              </a:extLst>
            </p:cNvPr>
            <p:cNvSpPr/>
            <p:nvPr/>
          </p:nvSpPr>
          <p:spPr>
            <a:xfrm>
              <a:off x="2510527" y="510279"/>
              <a:ext cx="4122939" cy="4122939"/>
            </a:xfrm>
            <a:prstGeom prst="flowChartConnector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9F6B52-2CBA-8A6D-2904-550D5D38EF87}"/>
                </a:ext>
              </a:extLst>
            </p:cNvPr>
            <p:cNvSpPr txBox="1"/>
            <p:nvPr/>
          </p:nvSpPr>
          <p:spPr>
            <a:xfrm>
              <a:off x="1528689" y="2207275"/>
              <a:ext cx="6086617" cy="7289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ATACURI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B2A2A6-63A9-5612-82E8-608AB398B28C}"/>
              </a:ext>
            </a:extLst>
          </p:cNvPr>
          <p:cNvSpPr txBox="1"/>
          <p:nvPr/>
        </p:nvSpPr>
        <p:spPr>
          <a:xfrm>
            <a:off x="7998031" y="3292484"/>
            <a:ext cx="108779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ro-RO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CashCat</a:t>
            </a:r>
            <a:endParaRPr lang="ro-RO" sz="1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07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9DD9DAB8-390F-8999-4C49-E08225F69F23}"/>
              </a:ext>
            </a:extLst>
          </p:cNvPr>
          <p:cNvSpPr/>
          <p:nvPr/>
        </p:nvSpPr>
        <p:spPr>
          <a:xfrm>
            <a:off x="5330576" y="-8685114"/>
            <a:ext cx="4066343" cy="12244735"/>
          </a:xfrm>
          <a:prstGeom prst="flowChartOffpageConnector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Google Shape;4595;p63">
            <a:extLst>
              <a:ext uri="{FF2B5EF4-FFF2-40B4-BE49-F238E27FC236}">
                <a16:creationId xmlns:a16="http://schemas.microsoft.com/office/drawing/2014/main" id="{EF0C1845-FE75-BD09-E8F7-C44113981892}"/>
              </a:ext>
            </a:extLst>
          </p:cNvPr>
          <p:cNvSpPr/>
          <p:nvPr/>
        </p:nvSpPr>
        <p:spPr>
          <a:xfrm>
            <a:off x="6728053" y="2260402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A36474-5999-3345-F30D-A992AF7B8D24}"/>
              </a:ext>
            </a:extLst>
          </p:cNvPr>
          <p:cNvGrpSpPr/>
          <p:nvPr/>
        </p:nvGrpSpPr>
        <p:grpSpPr>
          <a:xfrm>
            <a:off x="5693326" y="2294939"/>
            <a:ext cx="3340841" cy="2263011"/>
            <a:chOff x="1528689" y="510279"/>
            <a:chExt cx="6086617" cy="4122939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74B85D7-59E6-D74E-4ED9-525867D02D7C}"/>
                </a:ext>
              </a:extLst>
            </p:cNvPr>
            <p:cNvSpPr/>
            <p:nvPr/>
          </p:nvSpPr>
          <p:spPr>
            <a:xfrm>
              <a:off x="2510527" y="510279"/>
              <a:ext cx="4122939" cy="4122939"/>
            </a:xfrm>
            <a:prstGeom prst="flowChartConnector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9F6B52-2CBA-8A6D-2904-550D5D38EF87}"/>
                </a:ext>
              </a:extLst>
            </p:cNvPr>
            <p:cNvSpPr txBox="1"/>
            <p:nvPr/>
          </p:nvSpPr>
          <p:spPr>
            <a:xfrm>
              <a:off x="1528689" y="1926909"/>
              <a:ext cx="6086617" cy="12896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Atacuri în </a:t>
              </a:r>
            </a:p>
            <a:p>
              <a:pPr algn="ctr"/>
              <a:r>
                <a:rPr lang="ro-RO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Kali Linux</a:t>
              </a: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19D5F26-4534-6C6B-2448-C52E6E35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6" y="71237"/>
            <a:ext cx="4886325" cy="2733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BE40639-4D13-A143-6512-C6F3955D3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014" y="2101117"/>
            <a:ext cx="4714875" cy="2638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782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595;p63">
            <a:extLst>
              <a:ext uri="{FF2B5EF4-FFF2-40B4-BE49-F238E27FC236}">
                <a16:creationId xmlns:a16="http://schemas.microsoft.com/office/drawing/2014/main" id="{B20616B7-8D6C-B292-FEA9-692EC2936235}"/>
              </a:ext>
            </a:extLst>
          </p:cNvPr>
          <p:cNvSpPr/>
          <p:nvPr/>
        </p:nvSpPr>
        <p:spPr>
          <a:xfrm>
            <a:off x="7730001" y="3774738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DD34B0-8907-3CFB-63C3-D090D4F768A9}"/>
              </a:ext>
            </a:extLst>
          </p:cNvPr>
          <p:cNvSpPr/>
          <p:nvPr/>
        </p:nvSpPr>
        <p:spPr>
          <a:xfrm>
            <a:off x="157979" y="130062"/>
            <a:ext cx="8828040" cy="4274874"/>
          </a:xfrm>
          <a:prstGeom prst="round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58CA3F-5C2B-4F29-56EC-ED25AECB691B}"/>
              </a:ext>
            </a:extLst>
          </p:cNvPr>
          <p:cNvGrpSpPr/>
          <p:nvPr/>
        </p:nvGrpSpPr>
        <p:grpSpPr>
          <a:xfrm>
            <a:off x="2428619" y="-635165"/>
            <a:ext cx="4624029" cy="3132213"/>
            <a:chOff x="1528689" y="510279"/>
            <a:chExt cx="6086617" cy="4122939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B29D0A59-2924-3C52-EAD6-2598416159B6}"/>
                </a:ext>
              </a:extLst>
            </p:cNvPr>
            <p:cNvSpPr/>
            <p:nvPr/>
          </p:nvSpPr>
          <p:spPr>
            <a:xfrm>
              <a:off x="2510527" y="510279"/>
              <a:ext cx="4122939" cy="4122939"/>
            </a:xfrm>
            <a:prstGeom prst="flowChartConnector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EA4EA5-C0FB-FDA9-8445-C671A6384ADB}"/>
                </a:ext>
              </a:extLst>
            </p:cNvPr>
            <p:cNvSpPr txBox="1"/>
            <p:nvPr/>
          </p:nvSpPr>
          <p:spPr>
            <a:xfrm>
              <a:off x="1528689" y="2202512"/>
              <a:ext cx="6086617" cy="7384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sz="36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CONCLUZIE</a:t>
              </a:r>
              <a:endPara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Google Shape;4595;p63">
            <a:extLst>
              <a:ext uri="{FF2B5EF4-FFF2-40B4-BE49-F238E27FC236}">
                <a16:creationId xmlns:a16="http://schemas.microsoft.com/office/drawing/2014/main" id="{A16B79C7-C877-D4D7-D6D5-97339ED7C1A6}"/>
              </a:ext>
            </a:extLst>
          </p:cNvPr>
          <p:cNvSpPr/>
          <p:nvPr/>
        </p:nvSpPr>
        <p:spPr>
          <a:xfrm>
            <a:off x="2077053" y="-1733368"/>
            <a:ext cx="5327160" cy="5328617"/>
          </a:xfrm>
          <a:prstGeom prst="ellipse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F00DBAB-D9A9-C0F5-ACAD-F24C5E880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762" y="2497048"/>
            <a:ext cx="6351104" cy="1445718"/>
          </a:xfrm>
          <a:solidFill>
            <a:schemeClr val="accent2"/>
          </a:solidFill>
          <a:ln>
            <a:solidFill>
              <a:srgbClr val="002060"/>
            </a:solidFill>
          </a:ln>
        </p:spPr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proiect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evidențiază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necesitatea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planificări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atente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implementări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precise 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rețele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subliniind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resurselor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securitatea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robustă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esențiale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funcționarea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eficientă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rețele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distribuite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4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BE323132-27F0-B112-B590-FEAEF57DE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650" y="615928"/>
            <a:ext cx="5348700" cy="4737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endParaRPr lang="ro-RO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F445C1-E6BD-54B6-ED5C-C76CA8FEE162}"/>
              </a:ext>
            </a:extLst>
          </p:cNvPr>
          <p:cNvGrpSpPr/>
          <p:nvPr/>
        </p:nvGrpSpPr>
        <p:grpSpPr>
          <a:xfrm>
            <a:off x="3304286" y="1457724"/>
            <a:ext cx="15028681" cy="2629420"/>
            <a:chOff x="-2863953" y="1596447"/>
            <a:chExt cx="15028681" cy="26294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F6C1C-78BB-0109-2396-9DEEB6C8DC3E}"/>
                </a:ext>
              </a:extLst>
            </p:cNvPr>
            <p:cNvGrpSpPr/>
            <p:nvPr/>
          </p:nvGrpSpPr>
          <p:grpSpPr>
            <a:xfrm>
              <a:off x="-2863953" y="1599399"/>
              <a:ext cx="12007953" cy="2626468"/>
              <a:chOff x="6324290" y="1599399"/>
              <a:chExt cx="12007953" cy="262646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BCCCCD6-14D5-D474-55C7-D28568846844}"/>
                  </a:ext>
                </a:extLst>
              </p:cNvPr>
              <p:cNvGrpSpPr/>
              <p:nvPr/>
            </p:nvGrpSpPr>
            <p:grpSpPr>
              <a:xfrm>
                <a:off x="6532593" y="1599399"/>
                <a:ext cx="11658309" cy="2626468"/>
                <a:chOff x="-3784096" y="1258515"/>
                <a:chExt cx="11658309" cy="2626468"/>
              </a:xfrm>
            </p:grpSpPr>
            <p:sp>
              <p:nvSpPr>
                <p:cNvPr id="24" name="Flowchart: Connector 23">
                  <a:extLst>
                    <a:ext uri="{FF2B5EF4-FFF2-40B4-BE49-F238E27FC236}">
                      <a16:creationId xmlns:a16="http://schemas.microsoft.com/office/drawing/2014/main" id="{5CFAC988-C860-69A3-96BE-DA9DB66787EA}"/>
                    </a:ext>
                  </a:extLst>
                </p:cNvPr>
                <p:cNvSpPr/>
                <p:nvPr/>
              </p:nvSpPr>
              <p:spPr>
                <a:xfrm>
                  <a:off x="-3784096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5" name="Flowchart: Connector 24">
                  <a:extLst>
                    <a:ext uri="{FF2B5EF4-FFF2-40B4-BE49-F238E27FC236}">
                      <a16:creationId xmlns:a16="http://schemas.microsoft.com/office/drawing/2014/main" id="{600F623A-3F20-C343-51C9-A37756E142A4}"/>
                    </a:ext>
                  </a:extLst>
                </p:cNvPr>
                <p:cNvSpPr/>
                <p:nvPr/>
              </p:nvSpPr>
              <p:spPr>
                <a:xfrm>
                  <a:off x="-774793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 dirty="0"/>
                </a:p>
              </p:txBody>
            </p:sp>
            <p:sp>
              <p:nvSpPr>
                <p:cNvPr id="26" name="Flowchart: Connector 25">
                  <a:extLst>
                    <a:ext uri="{FF2B5EF4-FFF2-40B4-BE49-F238E27FC236}">
                      <a16:creationId xmlns:a16="http://schemas.microsoft.com/office/drawing/2014/main" id="{28DAC5D7-FF53-A3AB-AF42-BF104CF822A7}"/>
                    </a:ext>
                  </a:extLst>
                </p:cNvPr>
                <p:cNvSpPr/>
                <p:nvPr/>
              </p:nvSpPr>
              <p:spPr>
                <a:xfrm>
                  <a:off x="2234510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7" name="Flowchart: Connector 26">
                  <a:extLst>
                    <a:ext uri="{FF2B5EF4-FFF2-40B4-BE49-F238E27FC236}">
                      <a16:creationId xmlns:a16="http://schemas.microsoft.com/office/drawing/2014/main" id="{163C93B1-F9FA-5012-320B-B3A2CB5FA0F7}"/>
                    </a:ext>
                  </a:extLst>
                </p:cNvPr>
                <p:cNvSpPr/>
                <p:nvPr/>
              </p:nvSpPr>
              <p:spPr>
                <a:xfrm>
                  <a:off x="5247745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CF3818-EDA4-DABA-A86D-CC97A9136725}"/>
                  </a:ext>
                </a:extLst>
              </p:cNvPr>
              <p:cNvSpPr txBox="1"/>
              <p:nvPr/>
            </p:nvSpPr>
            <p:spPr>
              <a:xfrm>
                <a:off x="6324290" y="2678849"/>
                <a:ext cx="290915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INTRODUCERE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D648D7-6357-EEAA-BF8D-2121A50F09A1}"/>
                  </a:ext>
                </a:extLst>
              </p:cNvPr>
              <p:cNvSpPr txBox="1"/>
              <p:nvPr/>
            </p:nvSpPr>
            <p:spPr>
              <a:xfrm>
                <a:off x="9400554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1:</a:t>
                </a: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CCNA (</a:t>
                </a:r>
                <a:r>
                  <a:rPr lang="en-US" sz="24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fizic</a:t>
                </a:r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56F6F1-AF32-CA5A-4760-8CAC7105C6B3}"/>
                  </a:ext>
                </a:extLst>
              </p:cNvPr>
              <p:cNvSpPr txBox="1"/>
              <p:nvPr/>
            </p:nvSpPr>
            <p:spPr>
              <a:xfrm>
                <a:off x="12409857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2:</a:t>
                </a: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CCNA (GNS3)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E0ED8E-B9FF-DD31-75F3-27F508FF0200}"/>
                  </a:ext>
                </a:extLst>
              </p:cNvPr>
              <p:cNvSpPr txBox="1"/>
              <p:nvPr/>
            </p:nvSpPr>
            <p:spPr>
              <a:xfrm>
                <a:off x="15423092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3:</a:t>
                </a:r>
              </a:p>
              <a:p>
                <a:pPr algn="ctr"/>
                <a:r>
                  <a:rPr lang="en-US" sz="24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CyberSecurity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FAC67-056B-6590-6F46-9EA927D4D761}"/>
                </a:ext>
              </a:extLst>
            </p:cNvPr>
            <p:cNvGrpSpPr/>
            <p:nvPr/>
          </p:nvGrpSpPr>
          <p:grpSpPr>
            <a:xfrm>
              <a:off x="9255577" y="1596447"/>
              <a:ext cx="2909151" cy="2626468"/>
              <a:chOff x="9255577" y="1596447"/>
              <a:chExt cx="2909151" cy="2626468"/>
            </a:xfrm>
          </p:grpSpPr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33477808-7E7D-C0D0-F0F7-252860C9F95E}"/>
                  </a:ext>
                </a:extLst>
              </p:cNvPr>
              <p:cNvSpPr/>
              <p:nvPr/>
            </p:nvSpPr>
            <p:spPr>
              <a:xfrm>
                <a:off x="9396919" y="1596447"/>
                <a:ext cx="2626468" cy="2626468"/>
              </a:xfrm>
              <a:prstGeom prst="flowChartConnector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5B29D5-C63E-EDE7-9811-242F5B3949AA}"/>
                  </a:ext>
                </a:extLst>
              </p:cNvPr>
              <p:cNvSpPr txBox="1"/>
              <p:nvPr/>
            </p:nvSpPr>
            <p:spPr>
              <a:xfrm>
                <a:off x="9255577" y="2678848"/>
                <a:ext cx="290915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CONCLUZIE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327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BE323132-27F0-B112-B590-FEAEF57DE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650" y="615928"/>
            <a:ext cx="5348700" cy="4737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endParaRPr lang="ro-RO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F445C1-E6BD-54B6-ED5C-C76CA8FEE162}"/>
              </a:ext>
            </a:extLst>
          </p:cNvPr>
          <p:cNvGrpSpPr/>
          <p:nvPr/>
        </p:nvGrpSpPr>
        <p:grpSpPr>
          <a:xfrm>
            <a:off x="215660" y="1432430"/>
            <a:ext cx="15028681" cy="2629420"/>
            <a:chOff x="-2863953" y="1596447"/>
            <a:chExt cx="15028681" cy="26294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F6C1C-78BB-0109-2396-9DEEB6C8DC3E}"/>
                </a:ext>
              </a:extLst>
            </p:cNvPr>
            <p:cNvGrpSpPr/>
            <p:nvPr/>
          </p:nvGrpSpPr>
          <p:grpSpPr>
            <a:xfrm>
              <a:off x="-2863953" y="1599399"/>
              <a:ext cx="12007953" cy="2626468"/>
              <a:chOff x="6324290" y="1599399"/>
              <a:chExt cx="12007953" cy="262646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BCCCCD6-14D5-D474-55C7-D28568846844}"/>
                  </a:ext>
                </a:extLst>
              </p:cNvPr>
              <p:cNvGrpSpPr/>
              <p:nvPr/>
            </p:nvGrpSpPr>
            <p:grpSpPr>
              <a:xfrm>
                <a:off x="6532593" y="1599399"/>
                <a:ext cx="11658309" cy="2626468"/>
                <a:chOff x="-3784096" y="1258515"/>
                <a:chExt cx="11658309" cy="2626468"/>
              </a:xfrm>
            </p:grpSpPr>
            <p:sp>
              <p:nvSpPr>
                <p:cNvPr id="24" name="Flowchart: Connector 23">
                  <a:extLst>
                    <a:ext uri="{FF2B5EF4-FFF2-40B4-BE49-F238E27FC236}">
                      <a16:creationId xmlns:a16="http://schemas.microsoft.com/office/drawing/2014/main" id="{5CFAC988-C860-69A3-96BE-DA9DB66787EA}"/>
                    </a:ext>
                  </a:extLst>
                </p:cNvPr>
                <p:cNvSpPr/>
                <p:nvPr/>
              </p:nvSpPr>
              <p:spPr>
                <a:xfrm>
                  <a:off x="-3784096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5" name="Flowchart: Connector 24">
                  <a:extLst>
                    <a:ext uri="{FF2B5EF4-FFF2-40B4-BE49-F238E27FC236}">
                      <a16:creationId xmlns:a16="http://schemas.microsoft.com/office/drawing/2014/main" id="{600F623A-3F20-C343-51C9-A37756E142A4}"/>
                    </a:ext>
                  </a:extLst>
                </p:cNvPr>
                <p:cNvSpPr/>
                <p:nvPr/>
              </p:nvSpPr>
              <p:spPr>
                <a:xfrm>
                  <a:off x="-774793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 dirty="0"/>
                </a:p>
              </p:txBody>
            </p:sp>
            <p:sp>
              <p:nvSpPr>
                <p:cNvPr id="26" name="Flowchart: Connector 25">
                  <a:extLst>
                    <a:ext uri="{FF2B5EF4-FFF2-40B4-BE49-F238E27FC236}">
                      <a16:creationId xmlns:a16="http://schemas.microsoft.com/office/drawing/2014/main" id="{28DAC5D7-FF53-A3AB-AF42-BF104CF822A7}"/>
                    </a:ext>
                  </a:extLst>
                </p:cNvPr>
                <p:cNvSpPr/>
                <p:nvPr/>
              </p:nvSpPr>
              <p:spPr>
                <a:xfrm>
                  <a:off x="2234510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7" name="Flowchart: Connector 26">
                  <a:extLst>
                    <a:ext uri="{FF2B5EF4-FFF2-40B4-BE49-F238E27FC236}">
                      <a16:creationId xmlns:a16="http://schemas.microsoft.com/office/drawing/2014/main" id="{163C93B1-F9FA-5012-320B-B3A2CB5FA0F7}"/>
                    </a:ext>
                  </a:extLst>
                </p:cNvPr>
                <p:cNvSpPr/>
                <p:nvPr/>
              </p:nvSpPr>
              <p:spPr>
                <a:xfrm>
                  <a:off x="5247745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CF3818-EDA4-DABA-A86D-CC97A9136725}"/>
                  </a:ext>
                </a:extLst>
              </p:cNvPr>
              <p:cNvSpPr txBox="1"/>
              <p:nvPr/>
            </p:nvSpPr>
            <p:spPr>
              <a:xfrm>
                <a:off x="6324290" y="2678849"/>
                <a:ext cx="290915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INTRODUCERE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D648D7-6357-EEAA-BF8D-2121A50F09A1}"/>
                  </a:ext>
                </a:extLst>
              </p:cNvPr>
              <p:cNvSpPr txBox="1"/>
              <p:nvPr/>
            </p:nvSpPr>
            <p:spPr>
              <a:xfrm>
                <a:off x="9400554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1:</a:t>
                </a: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CCNA (</a:t>
                </a:r>
                <a:r>
                  <a:rPr lang="en-US" sz="24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fizic</a:t>
                </a:r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56F6F1-AF32-CA5A-4760-8CAC7105C6B3}"/>
                  </a:ext>
                </a:extLst>
              </p:cNvPr>
              <p:cNvSpPr txBox="1"/>
              <p:nvPr/>
            </p:nvSpPr>
            <p:spPr>
              <a:xfrm>
                <a:off x="12409857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2:</a:t>
                </a: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CCNA (GNS3)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E0ED8E-B9FF-DD31-75F3-27F508FF0200}"/>
                  </a:ext>
                </a:extLst>
              </p:cNvPr>
              <p:cNvSpPr txBox="1"/>
              <p:nvPr/>
            </p:nvSpPr>
            <p:spPr>
              <a:xfrm>
                <a:off x="15423092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3:</a:t>
                </a:r>
              </a:p>
              <a:p>
                <a:pPr algn="ctr"/>
                <a:r>
                  <a:rPr lang="en-US" sz="24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CyberSecurity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FAC67-056B-6590-6F46-9EA927D4D761}"/>
                </a:ext>
              </a:extLst>
            </p:cNvPr>
            <p:cNvGrpSpPr/>
            <p:nvPr/>
          </p:nvGrpSpPr>
          <p:grpSpPr>
            <a:xfrm>
              <a:off x="9255577" y="1596447"/>
              <a:ext cx="2909151" cy="2626468"/>
              <a:chOff x="9255577" y="1596447"/>
              <a:chExt cx="2909151" cy="2626468"/>
            </a:xfrm>
          </p:grpSpPr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33477808-7E7D-C0D0-F0F7-252860C9F95E}"/>
                  </a:ext>
                </a:extLst>
              </p:cNvPr>
              <p:cNvSpPr/>
              <p:nvPr/>
            </p:nvSpPr>
            <p:spPr>
              <a:xfrm>
                <a:off x="9396919" y="1596447"/>
                <a:ext cx="2626468" cy="2626468"/>
              </a:xfrm>
              <a:prstGeom prst="flowChartConnector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5B29D5-C63E-EDE7-9811-242F5B3949AA}"/>
                  </a:ext>
                </a:extLst>
              </p:cNvPr>
              <p:cNvSpPr txBox="1"/>
              <p:nvPr/>
            </p:nvSpPr>
            <p:spPr>
              <a:xfrm>
                <a:off x="9255577" y="2678848"/>
                <a:ext cx="290915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CONCLUZIE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83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BE323132-27F0-B112-B590-FEAEF57DE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650" y="615928"/>
            <a:ext cx="5348700" cy="4737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endParaRPr lang="ro-RO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F445C1-E6BD-54B6-ED5C-C76CA8FEE162}"/>
              </a:ext>
            </a:extLst>
          </p:cNvPr>
          <p:cNvGrpSpPr/>
          <p:nvPr/>
        </p:nvGrpSpPr>
        <p:grpSpPr>
          <a:xfrm>
            <a:off x="-2790909" y="1457724"/>
            <a:ext cx="15028681" cy="2629420"/>
            <a:chOff x="-2863953" y="1596447"/>
            <a:chExt cx="15028681" cy="26294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F6C1C-78BB-0109-2396-9DEEB6C8DC3E}"/>
                </a:ext>
              </a:extLst>
            </p:cNvPr>
            <p:cNvGrpSpPr/>
            <p:nvPr/>
          </p:nvGrpSpPr>
          <p:grpSpPr>
            <a:xfrm>
              <a:off x="-2863953" y="1599399"/>
              <a:ext cx="12007953" cy="2626468"/>
              <a:chOff x="6324290" y="1599399"/>
              <a:chExt cx="12007953" cy="262646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BCCCCD6-14D5-D474-55C7-D28568846844}"/>
                  </a:ext>
                </a:extLst>
              </p:cNvPr>
              <p:cNvGrpSpPr/>
              <p:nvPr/>
            </p:nvGrpSpPr>
            <p:grpSpPr>
              <a:xfrm>
                <a:off x="6532593" y="1599399"/>
                <a:ext cx="11658309" cy="2626468"/>
                <a:chOff x="-3784096" y="1258515"/>
                <a:chExt cx="11658309" cy="2626468"/>
              </a:xfrm>
            </p:grpSpPr>
            <p:sp>
              <p:nvSpPr>
                <p:cNvPr id="24" name="Flowchart: Connector 23">
                  <a:extLst>
                    <a:ext uri="{FF2B5EF4-FFF2-40B4-BE49-F238E27FC236}">
                      <a16:creationId xmlns:a16="http://schemas.microsoft.com/office/drawing/2014/main" id="{5CFAC988-C860-69A3-96BE-DA9DB66787EA}"/>
                    </a:ext>
                  </a:extLst>
                </p:cNvPr>
                <p:cNvSpPr/>
                <p:nvPr/>
              </p:nvSpPr>
              <p:spPr>
                <a:xfrm>
                  <a:off x="-3784096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5" name="Flowchart: Connector 24">
                  <a:extLst>
                    <a:ext uri="{FF2B5EF4-FFF2-40B4-BE49-F238E27FC236}">
                      <a16:creationId xmlns:a16="http://schemas.microsoft.com/office/drawing/2014/main" id="{600F623A-3F20-C343-51C9-A37756E142A4}"/>
                    </a:ext>
                  </a:extLst>
                </p:cNvPr>
                <p:cNvSpPr/>
                <p:nvPr/>
              </p:nvSpPr>
              <p:spPr>
                <a:xfrm>
                  <a:off x="-774793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 dirty="0"/>
                </a:p>
              </p:txBody>
            </p:sp>
            <p:sp>
              <p:nvSpPr>
                <p:cNvPr id="26" name="Flowchart: Connector 25">
                  <a:extLst>
                    <a:ext uri="{FF2B5EF4-FFF2-40B4-BE49-F238E27FC236}">
                      <a16:creationId xmlns:a16="http://schemas.microsoft.com/office/drawing/2014/main" id="{28DAC5D7-FF53-A3AB-AF42-BF104CF822A7}"/>
                    </a:ext>
                  </a:extLst>
                </p:cNvPr>
                <p:cNvSpPr/>
                <p:nvPr/>
              </p:nvSpPr>
              <p:spPr>
                <a:xfrm>
                  <a:off x="2234510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7" name="Flowchart: Connector 26">
                  <a:extLst>
                    <a:ext uri="{FF2B5EF4-FFF2-40B4-BE49-F238E27FC236}">
                      <a16:creationId xmlns:a16="http://schemas.microsoft.com/office/drawing/2014/main" id="{163C93B1-F9FA-5012-320B-B3A2CB5FA0F7}"/>
                    </a:ext>
                  </a:extLst>
                </p:cNvPr>
                <p:cNvSpPr/>
                <p:nvPr/>
              </p:nvSpPr>
              <p:spPr>
                <a:xfrm>
                  <a:off x="5247745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CF3818-EDA4-DABA-A86D-CC97A9136725}"/>
                  </a:ext>
                </a:extLst>
              </p:cNvPr>
              <p:cNvSpPr txBox="1"/>
              <p:nvPr/>
            </p:nvSpPr>
            <p:spPr>
              <a:xfrm>
                <a:off x="6324290" y="2678849"/>
                <a:ext cx="290915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INTRODUCERE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D648D7-6357-EEAA-BF8D-2121A50F09A1}"/>
                  </a:ext>
                </a:extLst>
              </p:cNvPr>
              <p:cNvSpPr txBox="1"/>
              <p:nvPr/>
            </p:nvSpPr>
            <p:spPr>
              <a:xfrm>
                <a:off x="9400554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1:</a:t>
                </a: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CCNA (</a:t>
                </a:r>
                <a:r>
                  <a:rPr lang="en-US" sz="24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fizic</a:t>
                </a:r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56F6F1-AF32-CA5A-4760-8CAC7105C6B3}"/>
                  </a:ext>
                </a:extLst>
              </p:cNvPr>
              <p:cNvSpPr txBox="1"/>
              <p:nvPr/>
            </p:nvSpPr>
            <p:spPr>
              <a:xfrm>
                <a:off x="12409857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2:</a:t>
                </a: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CCNA (GNS3)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E0ED8E-B9FF-DD31-75F3-27F508FF0200}"/>
                  </a:ext>
                </a:extLst>
              </p:cNvPr>
              <p:cNvSpPr txBox="1"/>
              <p:nvPr/>
            </p:nvSpPr>
            <p:spPr>
              <a:xfrm>
                <a:off x="15423092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3:</a:t>
                </a:r>
              </a:p>
              <a:p>
                <a:pPr algn="ctr"/>
                <a:r>
                  <a:rPr lang="en-US" sz="24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CyberSecurity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FAC67-056B-6590-6F46-9EA927D4D761}"/>
                </a:ext>
              </a:extLst>
            </p:cNvPr>
            <p:cNvGrpSpPr/>
            <p:nvPr/>
          </p:nvGrpSpPr>
          <p:grpSpPr>
            <a:xfrm>
              <a:off x="9255577" y="1596447"/>
              <a:ext cx="2909151" cy="2626468"/>
              <a:chOff x="9255577" y="1596447"/>
              <a:chExt cx="2909151" cy="2626468"/>
            </a:xfrm>
          </p:grpSpPr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33477808-7E7D-C0D0-F0F7-252860C9F95E}"/>
                  </a:ext>
                </a:extLst>
              </p:cNvPr>
              <p:cNvSpPr/>
              <p:nvPr/>
            </p:nvSpPr>
            <p:spPr>
              <a:xfrm>
                <a:off x="9396919" y="1596447"/>
                <a:ext cx="2626468" cy="2626468"/>
              </a:xfrm>
              <a:prstGeom prst="flowChartConnector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5B29D5-C63E-EDE7-9811-242F5B3949AA}"/>
                  </a:ext>
                </a:extLst>
              </p:cNvPr>
              <p:cNvSpPr txBox="1"/>
              <p:nvPr/>
            </p:nvSpPr>
            <p:spPr>
              <a:xfrm>
                <a:off x="9255577" y="2678848"/>
                <a:ext cx="290915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CONCLUZIE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379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BE323132-27F0-B112-B590-FEAEF57DE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650" y="615928"/>
            <a:ext cx="5348700" cy="4737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endParaRPr lang="ro-RO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F445C1-E6BD-54B6-ED5C-C76CA8FEE162}"/>
              </a:ext>
            </a:extLst>
          </p:cNvPr>
          <p:cNvGrpSpPr/>
          <p:nvPr/>
        </p:nvGrpSpPr>
        <p:grpSpPr>
          <a:xfrm>
            <a:off x="-5884681" y="1457724"/>
            <a:ext cx="15028681" cy="2629420"/>
            <a:chOff x="-2863953" y="1596447"/>
            <a:chExt cx="15028681" cy="26294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F6C1C-78BB-0109-2396-9DEEB6C8DC3E}"/>
                </a:ext>
              </a:extLst>
            </p:cNvPr>
            <p:cNvGrpSpPr/>
            <p:nvPr/>
          </p:nvGrpSpPr>
          <p:grpSpPr>
            <a:xfrm>
              <a:off x="-2863953" y="1599399"/>
              <a:ext cx="12007953" cy="2626468"/>
              <a:chOff x="6324290" y="1599399"/>
              <a:chExt cx="12007953" cy="262646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BCCCCD6-14D5-D474-55C7-D28568846844}"/>
                  </a:ext>
                </a:extLst>
              </p:cNvPr>
              <p:cNvGrpSpPr/>
              <p:nvPr/>
            </p:nvGrpSpPr>
            <p:grpSpPr>
              <a:xfrm>
                <a:off x="6532593" y="1599399"/>
                <a:ext cx="11658309" cy="2626468"/>
                <a:chOff x="-3784096" y="1258515"/>
                <a:chExt cx="11658309" cy="2626468"/>
              </a:xfrm>
            </p:grpSpPr>
            <p:sp>
              <p:nvSpPr>
                <p:cNvPr id="24" name="Flowchart: Connector 23">
                  <a:extLst>
                    <a:ext uri="{FF2B5EF4-FFF2-40B4-BE49-F238E27FC236}">
                      <a16:creationId xmlns:a16="http://schemas.microsoft.com/office/drawing/2014/main" id="{5CFAC988-C860-69A3-96BE-DA9DB66787EA}"/>
                    </a:ext>
                  </a:extLst>
                </p:cNvPr>
                <p:cNvSpPr/>
                <p:nvPr/>
              </p:nvSpPr>
              <p:spPr>
                <a:xfrm>
                  <a:off x="-3784096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5" name="Flowchart: Connector 24">
                  <a:extLst>
                    <a:ext uri="{FF2B5EF4-FFF2-40B4-BE49-F238E27FC236}">
                      <a16:creationId xmlns:a16="http://schemas.microsoft.com/office/drawing/2014/main" id="{600F623A-3F20-C343-51C9-A37756E142A4}"/>
                    </a:ext>
                  </a:extLst>
                </p:cNvPr>
                <p:cNvSpPr/>
                <p:nvPr/>
              </p:nvSpPr>
              <p:spPr>
                <a:xfrm>
                  <a:off x="-774793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 dirty="0"/>
                </a:p>
              </p:txBody>
            </p:sp>
            <p:sp>
              <p:nvSpPr>
                <p:cNvPr id="26" name="Flowchart: Connector 25">
                  <a:extLst>
                    <a:ext uri="{FF2B5EF4-FFF2-40B4-BE49-F238E27FC236}">
                      <a16:creationId xmlns:a16="http://schemas.microsoft.com/office/drawing/2014/main" id="{28DAC5D7-FF53-A3AB-AF42-BF104CF822A7}"/>
                    </a:ext>
                  </a:extLst>
                </p:cNvPr>
                <p:cNvSpPr/>
                <p:nvPr/>
              </p:nvSpPr>
              <p:spPr>
                <a:xfrm>
                  <a:off x="2234510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7" name="Flowchart: Connector 26">
                  <a:extLst>
                    <a:ext uri="{FF2B5EF4-FFF2-40B4-BE49-F238E27FC236}">
                      <a16:creationId xmlns:a16="http://schemas.microsoft.com/office/drawing/2014/main" id="{163C93B1-F9FA-5012-320B-B3A2CB5FA0F7}"/>
                    </a:ext>
                  </a:extLst>
                </p:cNvPr>
                <p:cNvSpPr/>
                <p:nvPr/>
              </p:nvSpPr>
              <p:spPr>
                <a:xfrm>
                  <a:off x="5247745" y="1258515"/>
                  <a:ext cx="2626468" cy="2626468"/>
                </a:xfrm>
                <a:prstGeom prst="flowChartConnector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CF3818-EDA4-DABA-A86D-CC97A9136725}"/>
                  </a:ext>
                </a:extLst>
              </p:cNvPr>
              <p:cNvSpPr txBox="1"/>
              <p:nvPr/>
            </p:nvSpPr>
            <p:spPr>
              <a:xfrm>
                <a:off x="6324290" y="2678849"/>
                <a:ext cx="290915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INTRODUCERE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D648D7-6357-EEAA-BF8D-2121A50F09A1}"/>
                  </a:ext>
                </a:extLst>
              </p:cNvPr>
              <p:cNvSpPr txBox="1"/>
              <p:nvPr/>
            </p:nvSpPr>
            <p:spPr>
              <a:xfrm>
                <a:off x="9400554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1:</a:t>
                </a: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CCNA (</a:t>
                </a:r>
                <a:r>
                  <a:rPr lang="en-US" sz="24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fizic</a:t>
                </a:r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56F6F1-AF32-CA5A-4760-8CAC7105C6B3}"/>
                  </a:ext>
                </a:extLst>
              </p:cNvPr>
              <p:cNvSpPr txBox="1"/>
              <p:nvPr/>
            </p:nvSpPr>
            <p:spPr>
              <a:xfrm>
                <a:off x="12409857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2:</a:t>
                </a:r>
              </a:p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CCNA (GNS3)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E0ED8E-B9FF-DD31-75F3-27F508FF0200}"/>
                  </a:ext>
                </a:extLst>
              </p:cNvPr>
              <p:cNvSpPr txBox="1"/>
              <p:nvPr/>
            </p:nvSpPr>
            <p:spPr>
              <a:xfrm>
                <a:off x="15423092" y="2494183"/>
                <a:ext cx="290915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PARTEA 3:</a:t>
                </a:r>
              </a:p>
              <a:p>
                <a:pPr algn="ctr"/>
                <a:r>
                  <a:rPr lang="en-US" sz="24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CyberSecurity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FAC67-056B-6590-6F46-9EA927D4D761}"/>
                </a:ext>
              </a:extLst>
            </p:cNvPr>
            <p:cNvGrpSpPr/>
            <p:nvPr/>
          </p:nvGrpSpPr>
          <p:grpSpPr>
            <a:xfrm>
              <a:off x="9255577" y="1596447"/>
              <a:ext cx="2909151" cy="2626468"/>
              <a:chOff x="9255577" y="1596447"/>
              <a:chExt cx="2909151" cy="2626468"/>
            </a:xfrm>
          </p:grpSpPr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33477808-7E7D-C0D0-F0F7-252860C9F95E}"/>
                  </a:ext>
                </a:extLst>
              </p:cNvPr>
              <p:cNvSpPr/>
              <p:nvPr/>
            </p:nvSpPr>
            <p:spPr>
              <a:xfrm>
                <a:off x="9396919" y="1596447"/>
                <a:ext cx="2626468" cy="2626468"/>
              </a:xfrm>
              <a:prstGeom prst="flowChartConnector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5B29D5-C63E-EDE7-9811-242F5B3949AA}"/>
                  </a:ext>
                </a:extLst>
              </p:cNvPr>
              <p:cNvSpPr txBox="1"/>
              <p:nvPr/>
            </p:nvSpPr>
            <p:spPr>
              <a:xfrm>
                <a:off x="9255577" y="2678848"/>
                <a:ext cx="290915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CONCLUZIE</a:t>
                </a:r>
                <a:endParaRPr lang="ro-RO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82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595;p63">
            <a:extLst>
              <a:ext uri="{FF2B5EF4-FFF2-40B4-BE49-F238E27FC236}">
                <a16:creationId xmlns:a16="http://schemas.microsoft.com/office/drawing/2014/main" id="{B20616B7-8D6C-B292-FEA9-692EC2936235}"/>
              </a:ext>
            </a:extLst>
          </p:cNvPr>
          <p:cNvSpPr/>
          <p:nvPr/>
        </p:nvSpPr>
        <p:spPr>
          <a:xfrm>
            <a:off x="7730001" y="3774738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DD34B0-8907-3CFB-63C3-D090D4F768A9}"/>
              </a:ext>
            </a:extLst>
          </p:cNvPr>
          <p:cNvSpPr/>
          <p:nvPr/>
        </p:nvSpPr>
        <p:spPr>
          <a:xfrm>
            <a:off x="157979" y="130062"/>
            <a:ext cx="8828040" cy="4274874"/>
          </a:xfrm>
          <a:prstGeom prst="round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F00DBAB-D9A9-C0F5-ACAD-F24C5E880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447" y="370725"/>
            <a:ext cx="6351104" cy="1027466"/>
          </a:xfrm>
          <a:solidFill>
            <a:schemeClr val="accent2"/>
          </a:solidFill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Proiectul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constituit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configurarea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implementarea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securizarea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device-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fizice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formează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rețea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complex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distribuită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Site A, Site B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Site C.</a:t>
            </a:r>
            <a:endParaRPr lang="ro-RO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CFAA9B-74A5-4949-C6CA-5060D4169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5" y="1567125"/>
            <a:ext cx="7841607" cy="27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3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37"/>
          <p:cNvSpPr/>
          <p:nvPr/>
        </p:nvSpPr>
        <p:spPr>
          <a:xfrm>
            <a:off x="-204054" y="-169450"/>
            <a:ext cx="9552108" cy="5482399"/>
          </a:xfrm>
          <a:prstGeom prst="rect">
            <a:avLst/>
          </a:prstGeom>
          <a:solidFill>
            <a:srgbClr val="2A2A2A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6025" y="271661"/>
            <a:ext cx="914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12A26EF-22E1-9852-75FD-4AAFCB75EDBF}"/>
              </a:ext>
            </a:extLst>
          </p:cNvPr>
          <p:cNvSpPr/>
          <p:nvPr/>
        </p:nvSpPr>
        <p:spPr>
          <a:xfrm rot="18240062">
            <a:off x="49959" y="-809139"/>
            <a:ext cx="4921135" cy="10803251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Google Shape;4595;p63">
            <a:extLst>
              <a:ext uri="{FF2B5EF4-FFF2-40B4-BE49-F238E27FC236}">
                <a16:creationId xmlns:a16="http://schemas.microsoft.com/office/drawing/2014/main" id="{32F15365-9E9B-00F6-105F-11D39AA72CFB}"/>
              </a:ext>
            </a:extLst>
          </p:cNvPr>
          <p:cNvSpPr/>
          <p:nvPr/>
        </p:nvSpPr>
        <p:spPr>
          <a:xfrm>
            <a:off x="4699549" y="475742"/>
            <a:ext cx="2193600" cy="219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9DBC2-D928-FDC9-8C83-B4B28E652773}"/>
              </a:ext>
            </a:extLst>
          </p:cNvPr>
          <p:cNvGrpSpPr/>
          <p:nvPr/>
        </p:nvGrpSpPr>
        <p:grpSpPr>
          <a:xfrm>
            <a:off x="1528689" y="510279"/>
            <a:ext cx="6086617" cy="4122939"/>
            <a:chOff x="1528689" y="510279"/>
            <a:chExt cx="6086617" cy="4122939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38773E-535A-F87E-646B-CEEBBCD6CA08}"/>
                </a:ext>
              </a:extLst>
            </p:cNvPr>
            <p:cNvSpPr/>
            <p:nvPr/>
          </p:nvSpPr>
          <p:spPr>
            <a:xfrm>
              <a:off x="2510527" y="510279"/>
              <a:ext cx="4122939" cy="4122939"/>
            </a:xfrm>
            <a:prstGeom prst="flowChartConnector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E5DB8F-3E54-7A34-67C6-80E619709743}"/>
                </a:ext>
              </a:extLst>
            </p:cNvPr>
            <p:cNvSpPr txBox="1"/>
            <p:nvPr/>
          </p:nvSpPr>
          <p:spPr>
            <a:xfrm>
              <a:off x="1528689" y="1848474"/>
              <a:ext cx="6086617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PARTEA 1:</a:t>
              </a:r>
            </a:p>
            <a:p>
              <a:pPr algn="ctr"/>
              <a:r>
                <a:rPr lang="en-US" sz="4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CCNA (</a:t>
              </a:r>
              <a:r>
                <a:rPr lang="en-US" sz="44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fizic</a:t>
              </a:r>
              <a:r>
                <a:rPr lang="en-US" sz="4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ro-RO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00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Cybersecurity? - eLearning Industry">
            <a:extLst>
              <a:ext uri="{FF2B5EF4-FFF2-40B4-BE49-F238E27FC236}">
                <a16:creationId xmlns:a16="http://schemas.microsoft.com/office/drawing/2014/main" id="{AB4C40B4-ECCA-E002-CB0E-B77BAE29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2919" y="-134912"/>
            <a:ext cx="9649838" cy="54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7" name="Google Shape;177;p37"/>
          <p:cNvCxnSpPr>
            <a:cxnSpLocks/>
          </p:cNvCxnSpPr>
          <p:nvPr/>
        </p:nvCxnSpPr>
        <p:spPr>
          <a:xfrm flipH="1" flipV="1">
            <a:off x="0" y="4729735"/>
            <a:ext cx="7730001" cy="2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2222918-08EA-AA99-E3E8-F658062B14D3}"/>
              </a:ext>
            </a:extLst>
          </p:cNvPr>
          <p:cNvSpPr/>
          <p:nvPr/>
        </p:nvSpPr>
        <p:spPr>
          <a:xfrm rot="2200701">
            <a:off x="1330214" y="-2619362"/>
            <a:ext cx="2890662" cy="10744958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AE8DD-856C-CB5E-A058-993B357236B7}"/>
              </a:ext>
            </a:extLst>
          </p:cNvPr>
          <p:cNvSpPr txBox="1"/>
          <p:nvPr/>
        </p:nvSpPr>
        <p:spPr>
          <a:xfrm>
            <a:off x="6368456" y="1559387"/>
            <a:ext cx="2483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SUBNETAREA </a:t>
            </a:r>
          </a:p>
          <a:p>
            <a:pPr algn="ctr"/>
            <a:r>
              <a:rPr 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REȚELELOR</a:t>
            </a:r>
            <a:endParaRPr lang="ro-RO" sz="24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A4199-07A3-3B13-F1F5-CDECFC20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8" y="267013"/>
            <a:ext cx="487680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985401-B2BA-950A-FC18-278F1EFAF9FD}"/>
              </a:ext>
            </a:extLst>
          </p:cNvPr>
          <p:cNvSpPr txBox="1"/>
          <p:nvPr/>
        </p:nvSpPr>
        <p:spPr>
          <a:xfrm>
            <a:off x="3344354" y="2975864"/>
            <a:ext cx="4958459" cy="1600438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Mască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subrețea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un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șir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biți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determină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adresa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dedicată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rețelei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dispozitive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exemplu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mască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subrețea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255.255.255.0 (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/24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notația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CIDR)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indică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faptul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primele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24 de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biți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adresa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rețea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restul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8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biți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adresele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dispozitivelor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subrețea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4595;p63">
            <a:extLst>
              <a:ext uri="{FF2B5EF4-FFF2-40B4-BE49-F238E27FC236}">
                <a16:creationId xmlns:a16="http://schemas.microsoft.com/office/drawing/2014/main" id="{6E8A7B48-DBFF-7309-0E08-06382A789145}"/>
              </a:ext>
            </a:extLst>
          </p:cNvPr>
          <p:cNvSpPr/>
          <p:nvPr/>
        </p:nvSpPr>
        <p:spPr>
          <a:xfrm>
            <a:off x="6063073" y="427285"/>
            <a:ext cx="3094357" cy="309520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C72C7-5795-E15B-C5C9-FD9A4E523520}"/>
              </a:ext>
            </a:extLst>
          </p:cNvPr>
          <p:cNvSpPr txBox="1"/>
          <p:nvPr/>
        </p:nvSpPr>
        <p:spPr>
          <a:xfrm>
            <a:off x="7453798" y="114116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o-RO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502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iminal Law Master's Thesis: Should there be a law preventing cyber-bullying? by Slidesgo">
  <a:themeElements>
    <a:clrScheme name="Simple Light">
      <a:dk1>
        <a:srgbClr val="FFFFFF"/>
      </a:dk1>
      <a:lt1>
        <a:srgbClr val="191919"/>
      </a:lt1>
      <a:dk2>
        <a:srgbClr val="4E4E4E"/>
      </a:dk2>
      <a:lt2>
        <a:srgbClr val="868686"/>
      </a:lt2>
      <a:accent1>
        <a:srgbClr val="BBBBB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1293</Words>
  <Application>Microsoft Office PowerPoint</Application>
  <PresentationFormat>On-screen Show (16:9)</PresentationFormat>
  <Paragraphs>212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Prata</vt:lpstr>
      <vt:lpstr>Times New Roman</vt:lpstr>
      <vt:lpstr>Wingdings</vt:lpstr>
      <vt:lpstr>Titillium Web Light</vt:lpstr>
      <vt:lpstr>Arial</vt:lpstr>
      <vt:lpstr>Criminal Law Master's Thesis: Should there be a law preventing cyber-bullying? by Slidesgo</vt:lpstr>
      <vt:lpstr>Practică 2024 – Proiect de integrare a cunoștințelor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Cristian Stanciulescu</dc:creator>
  <cp:lastModifiedBy>Cristian Stanciulescu</cp:lastModifiedBy>
  <cp:revision>3</cp:revision>
  <dcterms:modified xsi:type="dcterms:W3CDTF">2024-10-03T18:49:36Z</dcterms:modified>
</cp:coreProperties>
</file>